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301" r:id="rId6"/>
    <p:sldId id="261" r:id="rId7"/>
    <p:sldId id="307" r:id="rId8"/>
    <p:sldId id="302" r:id="rId9"/>
    <p:sldId id="305" r:id="rId10"/>
    <p:sldId id="306" r:id="rId11"/>
    <p:sldId id="308" r:id="rId12"/>
    <p:sldId id="309" r:id="rId13"/>
    <p:sldId id="310" r:id="rId14"/>
    <p:sldId id="303" r:id="rId15"/>
    <p:sldId id="311" r:id="rId16"/>
    <p:sldId id="263" r:id="rId17"/>
    <p:sldId id="304" r:id="rId18"/>
    <p:sldId id="277" r:id="rId19"/>
    <p:sldId id="312" r:id="rId20"/>
    <p:sldId id="267" r:id="rId21"/>
    <p:sldId id="28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5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0A829C-2B34-42C5-ADC3-EA7A54005E98}">
  <a:tblStyle styleId="{420A829C-2B34-42C5-ADC3-EA7A54005E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93" autoAdjust="0"/>
  </p:normalViewPr>
  <p:slideViewPr>
    <p:cSldViewPr snapToGrid="0">
      <p:cViewPr varScale="1">
        <p:scale>
          <a:sx n="59" d="100"/>
          <a:sy n="59" d="100"/>
        </p:scale>
        <p:origin x="1171" y="48"/>
      </p:cViewPr>
      <p:guideLst>
        <p:guide orient="horz" pos="28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Bonjour, dans le cadre de ce projet, nous allons aborder des méthodes d’analyses et de nettoyage en vue d’une préparation de données pour un organisme public.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Concentration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sur les donné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francaises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puisque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l’etude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à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l’intention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agents de la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sant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publique</a:t>
            </a:r>
            <a:endParaRPr lang="en-HK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Retrait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lignes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lorsque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donnees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essentielles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sont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manquantes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(code, nom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produit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date de creation, …)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Retrait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donn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ées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ab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rantes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6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Concentration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sur les donné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francaises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puisque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l’etude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à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l’intention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agents de la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sant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publique</a:t>
            </a:r>
            <a:endParaRPr lang="en-HK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Retrait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lignes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lorsque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donnees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essentielles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sont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manquantes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(code, nom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produit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date de creation, …)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Retrait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donn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ées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ab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rrantes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: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valeurs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 nutriments &lt; 0 et &gt;100 g,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valeur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d’energie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pour 100g &gt; 3700J (37 x 100g)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ou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valeur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d’energie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pour 100g &gt; 900kcal (9 x 100g) (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correspondant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à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la consummation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journali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ère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d’une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personne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sportive.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2133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Il n’y a cependant que 242305 notes de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nutriscore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dans la base de donné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Nous nous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concentrerons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sur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ces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seules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lignes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dans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l’analyse</a:t>
            </a:r>
            <a:r>
              <a:rPr lang="en-HK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ainsi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que sur les nutriments les plus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repr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ésentés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et plus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pertin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ants: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subset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=["fat_100g","saturated-fat_100g", "carbohydrates_100g","sugars_100g", "fiber_100g", "proteins_100g", "salt_100g","sodium_100g","energy_100g","energy-kcal_100g","nutriscore_score","nutriscore_grade", "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product_name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"]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131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Les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valeurs non nulles se sont 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grandements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amé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lior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Il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reste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toutefois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encore beaucoup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valeurs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tr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ès difficiles à interpoler ou corriger.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On verra plus tard dans l’analyse que les grandeurs des fibres sont né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gligeables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pour des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produits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de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nutriscore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ou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E et les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NaN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seront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remplac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 par des z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ros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Enfin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une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interpolations par KNN (plus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proches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voisins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K=5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est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appliqu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é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sur un sous ensemble de 7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colonnes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et 200000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lignes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homog</a:t>
            </a:r>
            <a:r>
              <a:rPr lang="fr-F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èn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: fat_100g, sugars_100g, fiber_100g, proteins_100g, energy_100g (Joules)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nutriscore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valeurs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float),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nutriscore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(note entre A et E)</a:t>
            </a: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7554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err="1" smtClean="0"/>
              <a:t>Dans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projet</a:t>
            </a:r>
            <a:r>
              <a:rPr lang="en-HK" baseline="0" dirty="0" smtClean="0"/>
              <a:t>, un lien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787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18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00065a8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00065a8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1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600065a858_0_9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600065a858_0_9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00065a858_0_9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00065a858_0_9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6e7e05e9_0_17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6e7e05e9_0_17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smtClean="0"/>
              <a:t>Tout d’abord, nous verrons le contexte et le but du projet qui guideront nos choix pour les prochaines étapes</a:t>
            </a:r>
          </a:p>
          <a:p>
            <a:r>
              <a:rPr lang="fr-FR" dirty="0" smtClean="0"/>
              <a:t>Avant d’entrer dans le cœur du projet, nous commencerons par découvrir le paysage du jeu de données avec lequel nous allons travailler</a:t>
            </a:r>
          </a:p>
          <a:p>
            <a:r>
              <a:rPr lang="fr-FR" dirty="0" smtClean="0"/>
              <a:t>Pour nous permettre d’adopter des choix stratégiques de nettoyages</a:t>
            </a:r>
          </a:p>
          <a:p>
            <a:r>
              <a:rPr lang="fr-FR" dirty="0" smtClean="0"/>
              <a:t>Afin de jouer avec des informations exploitables sur un tableau de bord</a:t>
            </a:r>
          </a:p>
          <a:p>
            <a:r>
              <a:rPr lang="fr-FR" dirty="0" smtClean="0"/>
              <a:t>Puis nous finirons sur les impressions et les axes d’améliorations</a:t>
            </a:r>
            <a:endParaRPr lang="fr-F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63a644c22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63a644c22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L’agence nationale de santé publique a lancé un appel à projets pour rendre les données de santé plus accessibles. Elle souhaite que ses agents puissent les exploiter.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Pour cette mission, nous devons exploiter la base de données d’Open Food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Food </a:t>
            </a:r>
            <a:r>
              <a:rPr lang="fr-FR" b="0" i="0" dirty="0" err="1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  <a:r>
              <a:rPr lang="fr-FR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 un projet collaboratif dont le but est de constituer une base de données libre et ouverte sur les produits alimentaires commercialisés dans le monde entier.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ous réaliserons une première exploration et visualisation des données, afin de fournir une plateforme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pour que les agents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puissent exploiter les données.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L’objectif est donc de fournir une plateforme interactive aux agents de santé publique sans qu’ils aient besoin de toucher à la programmation pour qu’ils puissent mener leurs études.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Il existe plusieurs</a:t>
            </a:r>
            <a:r>
              <a:rPr lang="fr-FR" baseline="0" dirty="0" smtClean="0"/>
              <a:t> versions de la base de donné</a:t>
            </a:r>
            <a:r>
              <a:rPr lang="en-HK" baseline="0" dirty="0" err="1" smtClean="0"/>
              <a:t>es</a:t>
            </a:r>
            <a:r>
              <a:rPr lang="en-HK" baseline="0" dirty="0" smtClean="0"/>
              <a:t>. Celle du </a:t>
            </a:r>
            <a:r>
              <a:rPr lang="en-HK" baseline="0" dirty="0" err="1" smtClean="0"/>
              <a:t>projet</a:t>
            </a:r>
            <a:r>
              <a:rPr lang="en-HK" baseline="0" dirty="0" smtClean="0"/>
              <a:t> P3 sur </a:t>
            </a:r>
            <a:r>
              <a:rPr lang="en-HK" baseline="0" dirty="0" err="1" smtClean="0"/>
              <a:t>l’enonc</a:t>
            </a:r>
            <a:r>
              <a:rPr lang="fr-FR" baseline="0" dirty="0" smtClean="0"/>
              <a:t>é</a:t>
            </a:r>
            <a:r>
              <a:rPr lang="en-HK" baseline="0" dirty="0" smtClean="0"/>
              <a:t> </a:t>
            </a:r>
            <a:r>
              <a:rPr lang="en-HK" baseline="0" dirty="0" err="1" smtClean="0"/>
              <a:t>d’OpenClassrooms</a:t>
            </a:r>
            <a:r>
              <a:rPr lang="en-HK" baseline="0" dirty="0" smtClean="0"/>
              <a:t> p</a:t>
            </a:r>
            <a:r>
              <a:rPr lang="fr-FR" baseline="0" dirty="0" smtClean="0"/>
              <a:t>è</a:t>
            </a:r>
            <a:r>
              <a:rPr lang="en-HK" baseline="0" dirty="0" smtClean="0"/>
              <a:t>se 800 Mo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La base de donné</a:t>
            </a:r>
            <a:r>
              <a:rPr lang="en-HK" dirty="0" err="1" smtClean="0"/>
              <a:t>es</a:t>
            </a:r>
            <a:r>
              <a:rPr lang="en-HK" dirty="0" smtClean="0"/>
              <a:t> courante et </a:t>
            </a:r>
            <a:r>
              <a:rPr lang="en-HK" dirty="0" err="1" smtClean="0"/>
              <a:t>mondiale</a:t>
            </a:r>
            <a:r>
              <a:rPr lang="en-HK" dirty="0" smtClean="0"/>
              <a:t> </a:t>
            </a:r>
            <a:r>
              <a:rPr lang="en-HK" dirty="0" err="1" smtClean="0"/>
              <a:t>d’openfoodfacts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est</a:t>
            </a:r>
            <a:r>
              <a:rPr lang="en-HK" baseline="0" dirty="0" smtClean="0"/>
              <a:t> d’</a:t>
            </a:r>
            <a:r>
              <a:rPr lang="fr-FR" dirty="0" smtClean="0"/>
              <a:t>environ 4 Go</a:t>
            </a:r>
            <a:r>
              <a:rPr lang="fr-FR" baseline="0" dirty="0" smtClean="0"/>
              <a:t> et est en constante e</a:t>
            </a:r>
            <a:r>
              <a:rPr lang="en-HK" baseline="0" dirty="0" err="1" smtClean="0"/>
              <a:t>volution</a:t>
            </a:r>
            <a:r>
              <a:rPr lang="en-HK" baseline="0" dirty="0" smtClean="0"/>
              <a:t>.  Memoire </a:t>
            </a:r>
            <a:r>
              <a:rPr lang="en-HK" baseline="0" dirty="0" err="1" smtClean="0"/>
              <a:t>utilis</a:t>
            </a:r>
            <a:r>
              <a:rPr lang="fr-FR" baseline="0" dirty="0" smtClean="0"/>
              <a:t>é</a:t>
            </a:r>
            <a:r>
              <a:rPr lang="en-HK" baseline="0" dirty="0" smtClean="0"/>
              <a:t>e: &gt; 2.5Go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HK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Nous avions commencé par explorer le premier jeu de données, mais aux vues du nombre important de données manquantes nous avons utilisé les données monde qui ont également l'avantage  d'</a:t>
            </a:r>
            <a:r>
              <a:rPr lang="fr-FR" dirty="0" err="1" smtClean="0"/>
              <a:t>etre</a:t>
            </a:r>
            <a:r>
              <a:rPr lang="fr-FR" dirty="0" smtClean="0"/>
              <a:t> mises a jour régulièrement.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799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Près</a:t>
            </a:r>
            <a:r>
              <a:rPr lang="fr-FR" baseline="0" dirty="0" smtClean="0"/>
              <a:t> de </a:t>
            </a:r>
            <a:r>
              <a:rPr lang="en-HK" baseline="0" dirty="0" smtClean="0"/>
              <a:t>2 millions de </a:t>
            </a:r>
            <a:r>
              <a:rPr lang="en-HK" baseline="0" dirty="0" err="1" smtClean="0"/>
              <a:t>lignes</a:t>
            </a:r>
            <a:r>
              <a:rPr lang="en-HK" baseline="0" dirty="0" smtClean="0"/>
              <a:t> et 186 variables. On se rend </a:t>
            </a:r>
            <a:r>
              <a:rPr lang="en-HK" baseline="0" dirty="0" err="1" smtClean="0"/>
              <a:t>malheureusement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compte</a:t>
            </a:r>
            <a:r>
              <a:rPr lang="en-HK" baseline="0" dirty="0" smtClean="0"/>
              <a:t> que de </a:t>
            </a:r>
            <a:r>
              <a:rPr lang="en-HK" baseline="0" dirty="0" err="1" smtClean="0"/>
              <a:t>nombreuses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colonnes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sont</a:t>
            </a:r>
            <a:r>
              <a:rPr lang="en-HK" baseline="0" dirty="0" smtClean="0"/>
              <a:t>  </a:t>
            </a:r>
            <a:r>
              <a:rPr lang="en-HK" baseline="0" dirty="0" err="1" smtClean="0"/>
              <a:t>vides</a:t>
            </a:r>
            <a:r>
              <a:rPr lang="en-HK" baseline="0" dirty="0" smtClean="0"/>
              <a:t> </a:t>
            </a:r>
            <a:r>
              <a:rPr lang="fr-FR" baseline="0" dirty="0" smtClean="0"/>
              <a:t>à plus de </a:t>
            </a:r>
            <a:r>
              <a:rPr lang="en-HK" baseline="0" dirty="0" smtClean="0"/>
              <a:t>80%</a:t>
            </a:r>
            <a:r>
              <a:rPr lang="en-US" baseline="0" dirty="0" smtClean="0"/>
              <a:t> </a:t>
            </a:r>
            <a:r>
              <a:rPr lang="en-HK" baseline="0" dirty="0" smtClean="0"/>
              <a:t>(</a:t>
            </a:r>
            <a:r>
              <a:rPr lang="en-HK" baseline="0" dirty="0" err="1" smtClean="0"/>
              <a:t>NaN</a:t>
            </a:r>
            <a:r>
              <a:rPr lang="en-HK" baseline="0" dirty="0" smtClean="0"/>
              <a:t>)</a:t>
            </a: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smtClean="0"/>
              <a:t>Près</a:t>
            </a:r>
            <a:r>
              <a:rPr lang="fr-FR" baseline="0" dirty="0" smtClean="0"/>
              <a:t> de </a:t>
            </a:r>
            <a:r>
              <a:rPr lang="en-HK" baseline="0" dirty="0" smtClean="0"/>
              <a:t>2 millions de </a:t>
            </a:r>
            <a:r>
              <a:rPr lang="en-HK" baseline="0" dirty="0" err="1" smtClean="0"/>
              <a:t>lignes</a:t>
            </a:r>
            <a:r>
              <a:rPr lang="en-HK" baseline="0" dirty="0" smtClean="0"/>
              <a:t> et 186 variables. On se rend </a:t>
            </a:r>
            <a:r>
              <a:rPr lang="en-HK" baseline="0" dirty="0" err="1" smtClean="0"/>
              <a:t>malheureusement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compte</a:t>
            </a:r>
            <a:r>
              <a:rPr lang="en-HK" baseline="0" dirty="0" smtClean="0"/>
              <a:t> que de </a:t>
            </a:r>
            <a:r>
              <a:rPr lang="en-HK" baseline="0" dirty="0" err="1" smtClean="0"/>
              <a:t>nombreuses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colonnes</a:t>
            </a:r>
            <a:r>
              <a:rPr lang="en-HK" baseline="0" dirty="0" smtClean="0"/>
              <a:t> </a:t>
            </a:r>
            <a:r>
              <a:rPr lang="en-HK" baseline="0" dirty="0" err="1" smtClean="0"/>
              <a:t>sont</a:t>
            </a:r>
            <a:r>
              <a:rPr lang="en-HK" baseline="0" dirty="0" smtClean="0"/>
              <a:t>  </a:t>
            </a:r>
            <a:r>
              <a:rPr lang="en-HK" baseline="0" dirty="0" err="1" smtClean="0"/>
              <a:t>vides</a:t>
            </a:r>
            <a:r>
              <a:rPr lang="en-HK" baseline="0" dirty="0" smtClean="0"/>
              <a:t> </a:t>
            </a:r>
            <a:r>
              <a:rPr lang="fr-FR" baseline="0" dirty="0" smtClean="0"/>
              <a:t>à plus de </a:t>
            </a:r>
            <a:r>
              <a:rPr lang="en-HK" baseline="0" dirty="0" smtClean="0"/>
              <a:t>80%</a:t>
            </a:r>
            <a:r>
              <a:rPr lang="en-US" baseline="0" dirty="0" smtClean="0"/>
              <a:t> </a:t>
            </a:r>
            <a:r>
              <a:rPr lang="en-HK" baseline="0" dirty="0" smtClean="0"/>
              <a:t>(</a:t>
            </a:r>
            <a:r>
              <a:rPr lang="en-HK" baseline="0" dirty="0" err="1" smtClean="0"/>
              <a:t>NaN</a:t>
            </a:r>
            <a:r>
              <a:rPr lang="en-HK" baseline="0" dirty="0" smtClean="0"/>
              <a:t>)</a:t>
            </a: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504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935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Avec les données actuelles, on peut déjà procéder à un premier nettoyage du jeu de données.</a:t>
            </a:r>
            <a:r>
              <a:rPr lang="fr-FR" dirty="0" smtClean="0"/>
              <a:t> il s’agit d’un nettoyage de surface qui permet de faire un premier trie des informations pertinente et exploitables.</a:t>
            </a:r>
            <a:br>
              <a:rPr lang="fr-FR" dirty="0" smtClean="0"/>
            </a:br>
            <a:r>
              <a:rPr lang="fr-FR" dirty="0" smtClean="0"/>
              <a:t>	</a:t>
            </a: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Suppression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 colonnes </a:t>
            </a:r>
            <a:r>
              <a:rPr lang="en-HK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vides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&gt;= 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80% minimum</a:t>
            </a:r>
          </a:p>
          <a:p>
            <a:r>
              <a:rPr lang="fr-FR" b="0" dirty="0" smtClean="0"/>
              <a:t>Suppression</a:t>
            </a:r>
            <a:r>
              <a:rPr lang="fr-FR" b="0" baseline="0" dirty="0" smtClean="0"/>
              <a:t> des</a:t>
            </a:r>
            <a:r>
              <a:rPr lang="fr-FR" b="0" dirty="0" smtClean="0"/>
              <a:t> lignes totalement vide et les lignes totalement dupliquées.</a:t>
            </a:r>
          </a:p>
          <a:p>
            <a:r>
              <a:rPr lang="fr-FR" b="0" dirty="0" smtClean="0"/>
              <a:t>Suppression</a:t>
            </a:r>
            <a:r>
              <a:rPr lang="fr-FR" b="0" baseline="0" dirty="0" smtClean="0"/>
              <a:t> des </a:t>
            </a:r>
            <a:r>
              <a:rPr lang="fr-FR" b="0" dirty="0" smtClean="0"/>
              <a:t> lignes ou le nom du produits est n’existe pas</a:t>
            </a:r>
            <a:r>
              <a:rPr lang="fr-FR" b="0" baseline="0" dirty="0" smtClean="0"/>
              <a:t> (pas d’identification)</a:t>
            </a:r>
            <a:endParaRPr lang="fr-FR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Suppression de 129 colonnes et 78753 lignes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Nouvelles</a:t>
            </a:r>
            <a:r>
              <a:rPr lang="fr-F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dimensions du jeu de données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 1 759 857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lignes</a:t>
            </a:r>
            <a:r>
              <a:rPr lang="en-HK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x 57 </a:t>
            </a:r>
            <a:r>
              <a:rPr lang="en-HK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colonnes</a:t>
            </a:r>
            <a:endParaRPr lang="fr-F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937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4725" y="400850"/>
            <a:ext cx="8115300" cy="43434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2052" y="1201775"/>
            <a:ext cx="639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bril Fatface"/>
              <a:buNone/>
              <a:defRPr sz="4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30850" y="3181925"/>
            <a:ext cx="568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11499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688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4" hasCustomPrompt="1"/>
          </p:nvPr>
        </p:nvSpPr>
        <p:spPr>
          <a:xfrm>
            <a:off x="11499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6"/>
          </p:nvPr>
        </p:nvSpPr>
        <p:spPr>
          <a:xfrm>
            <a:off x="5688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7" hasCustomPrompt="1"/>
          </p:nvPr>
        </p:nvSpPr>
        <p:spPr>
          <a:xfrm>
            <a:off x="33057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8"/>
          </p:nvPr>
        </p:nvSpPr>
        <p:spPr>
          <a:xfrm>
            <a:off x="27478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9"/>
          </p:nvPr>
        </p:nvSpPr>
        <p:spPr>
          <a:xfrm>
            <a:off x="27246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3" hasCustomPrompt="1"/>
          </p:nvPr>
        </p:nvSpPr>
        <p:spPr>
          <a:xfrm>
            <a:off x="33057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 idx="14"/>
          </p:nvPr>
        </p:nvSpPr>
        <p:spPr>
          <a:xfrm>
            <a:off x="27478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5"/>
          </p:nvPr>
        </p:nvSpPr>
        <p:spPr>
          <a:xfrm>
            <a:off x="27246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5470096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7"/>
          </p:nvPr>
        </p:nvSpPr>
        <p:spPr>
          <a:xfrm>
            <a:off x="4912246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8"/>
          </p:nvPr>
        </p:nvSpPr>
        <p:spPr>
          <a:xfrm>
            <a:off x="4888996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9" hasCustomPrompt="1"/>
          </p:nvPr>
        </p:nvSpPr>
        <p:spPr>
          <a:xfrm>
            <a:off x="5470096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20"/>
          </p:nvPr>
        </p:nvSpPr>
        <p:spPr>
          <a:xfrm>
            <a:off x="4912246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21"/>
          </p:nvPr>
        </p:nvSpPr>
        <p:spPr>
          <a:xfrm>
            <a:off x="4888996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BIG_NUMBER_1_1_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013650" y="2454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3013650" y="3216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BIG_NUMBER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996675" y="2313900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790539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771075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3"/>
          </p:nvPr>
        </p:nvSpPr>
        <p:spPr>
          <a:xfrm>
            <a:off x="2722896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4"/>
          </p:nvPr>
        </p:nvSpPr>
        <p:spPr>
          <a:xfrm>
            <a:off x="2703432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ctrTitle" idx="5"/>
          </p:nvPr>
        </p:nvSpPr>
        <p:spPr>
          <a:xfrm>
            <a:off x="4655242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6"/>
          </p:nvPr>
        </p:nvSpPr>
        <p:spPr>
          <a:xfrm>
            <a:off x="4635778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7"/>
          </p:nvPr>
        </p:nvSpPr>
        <p:spPr>
          <a:xfrm>
            <a:off x="6587592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8"/>
          </p:nvPr>
        </p:nvSpPr>
        <p:spPr>
          <a:xfrm>
            <a:off x="6568128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BIG_NUMBER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BIG_NUMBER_1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2588450" y="2038250"/>
            <a:ext cx="27774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2"/>
          </p:nvPr>
        </p:nvSpPr>
        <p:spPr>
          <a:xfrm>
            <a:off x="5530745" y="2038250"/>
            <a:ext cx="27774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3"/>
          </p:nvPr>
        </p:nvSpPr>
        <p:spPr>
          <a:xfrm>
            <a:off x="2768006" y="1566400"/>
            <a:ext cx="2418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bril Fatface"/>
              <a:buNone/>
              <a:defRPr sz="18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4"/>
          </p:nvPr>
        </p:nvSpPr>
        <p:spPr>
          <a:xfrm>
            <a:off x="5710306" y="1566400"/>
            <a:ext cx="2418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bril Fatface"/>
              <a:buNone/>
              <a:defRPr sz="18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BIG_NUMBER_1_2_1_2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ctrTitle" idx="2"/>
          </p:nvPr>
        </p:nvSpPr>
        <p:spPr>
          <a:xfrm>
            <a:off x="4931666" y="33836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4908413" y="3667600"/>
            <a:ext cx="215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ctrTitle" idx="3"/>
          </p:nvPr>
        </p:nvSpPr>
        <p:spPr>
          <a:xfrm>
            <a:off x="2102746" y="33836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4"/>
          </p:nvPr>
        </p:nvSpPr>
        <p:spPr>
          <a:xfrm>
            <a:off x="2079493" y="3667600"/>
            <a:ext cx="215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bril Fatface"/>
              <a:buNone/>
              <a:defRPr sz="2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62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jp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27.png"/><Relationship Id="rId26" Type="http://schemas.openxmlformats.org/officeDocument/2006/relationships/image" Target="../media/image68.png"/><Relationship Id="rId3" Type="http://schemas.openxmlformats.org/officeDocument/2006/relationships/image" Target="../media/image49.png"/><Relationship Id="rId21" Type="http://schemas.openxmlformats.org/officeDocument/2006/relationships/image" Target="../media/image6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31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6.png"/><Relationship Id="rId24" Type="http://schemas.openxmlformats.org/officeDocument/2006/relationships/image" Target="../media/image67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2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12.png"/><Relationship Id="rId5" Type="http://schemas.openxmlformats.org/officeDocument/2006/relationships/tags" Target="../tags/tag5.xml"/><Relationship Id="rId10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world.openfoodfacts.org/" TargetMode="External"/><Relationship Id="rId5" Type="http://schemas.openxmlformats.org/officeDocument/2006/relationships/image" Target="../media/image16.png"/><Relationship Id="rId10" Type="http://schemas.openxmlformats.org/officeDocument/2006/relationships/hyperlink" Target="https://static.openfoodfacts.org/data/en.openfoodfacts.org.products.csv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ctrTitle"/>
          </p:nvPr>
        </p:nvSpPr>
        <p:spPr>
          <a:xfrm>
            <a:off x="508145" y="-62573"/>
            <a:ext cx="6399900" cy="15728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A1C448"/>
                </a:solidFill>
              </a:rPr>
              <a:t>OPEN FOOD FACTS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4173988" y="4766668"/>
            <a:ext cx="568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Philippe Gerard – Projet P3 Parcours Ingenieur IA</a:t>
            </a:r>
            <a:endParaRPr dirty="0"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575" y="0"/>
            <a:ext cx="1998375" cy="315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745" y="2643400"/>
            <a:ext cx="1109925" cy="12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452" y="3981975"/>
            <a:ext cx="1109925" cy="120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655035">
            <a:off x="7066130" y="-826565"/>
            <a:ext cx="2500839" cy="247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369999">
            <a:off x="515588" y="4212270"/>
            <a:ext cx="977225" cy="99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0951" y="-116462"/>
            <a:ext cx="1165324" cy="105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221433">
            <a:off x="-29871" y="1948361"/>
            <a:ext cx="1649503" cy="346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3023" y="3954975"/>
            <a:ext cx="1374378" cy="12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20523" y="1435815"/>
            <a:ext cx="1109925" cy="132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67" y="1919537"/>
            <a:ext cx="2080949" cy="1600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11" y="3574097"/>
            <a:ext cx="1865655" cy="10522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57401" y="1410233"/>
            <a:ext cx="4134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dirty="0" smtClean="0"/>
              <a:t>Etude pour les agents de Santé</a:t>
            </a:r>
            <a:r>
              <a:rPr lang="en-HK" dirty="0" smtClean="0"/>
              <a:t> </a:t>
            </a:r>
            <a:r>
              <a:rPr lang="en-HK" dirty="0" err="1" smtClean="0"/>
              <a:t>Publique</a:t>
            </a:r>
            <a:r>
              <a:rPr lang="en-HK" dirty="0" smtClean="0"/>
              <a:t> France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PRODUITS VENDUS EN FRANCE</a:t>
            </a:r>
            <a:endParaRPr dirty="0"/>
          </a:p>
        </p:txBody>
      </p:sp>
      <p:cxnSp>
        <p:nvCxnSpPr>
          <p:cNvPr id="219" name="Google Shape;219;p28"/>
          <p:cNvCxnSpPr/>
          <p:nvPr/>
        </p:nvCxnSpPr>
        <p:spPr>
          <a:xfrm flipV="1">
            <a:off x="5350909" y="670588"/>
            <a:ext cx="4307725" cy="632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1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24" y="3191818"/>
            <a:ext cx="1062626" cy="1403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8;p28"/>
          <p:cNvSpPr txBox="1">
            <a:spLocks/>
          </p:cNvSpPr>
          <p:nvPr/>
        </p:nvSpPr>
        <p:spPr>
          <a:xfrm>
            <a:off x="1946572" y="1333522"/>
            <a:ext cx="4047508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xygen Light"/>
              <a:buNone/>
              <a:defRPr sz="11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/>
            <a:r>
              <a:rPr lang="fr-FR" b="1" dirty="0" smtClean="0">
                <a:latin typeface="Abril Fatface"/>
              </a:rPr>
              <a:t>Le Data Set devient : 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dirty="0" smtClean="0"/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719 441 Lignes (produits)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sz="2000" b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57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colonnes 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5251" y="987663"/>
            <a:ext cx="5010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err="1" smtClean="0"/>
              <a:t>cleaned_data</a:t>
            </a:r>
            <a:r>
              <a:rPr lang="fr-FR" sz="900" dirty="0"/>
              <a:t>["</a:t>
            </a:r>
            <a:r>
              <a:rPr lang="fr-FR" sz="900" dirty="0" err="1"/>
              <a:t>countries_tags</a:t>
            </a:r>
            <a:r>
              <a:rPr lang="fr-FR" sz="900" dirty="0"/>
              <a:t>"]=="</a:t>
            </a:r>
            <a:r>
              <a:rPr lang="fr-FR" sz="900" dirty="0" err="1"/>
              <a:t>en:france</a:t>
            </a:r>
            <a:r>
              <a:rPr lang="fr-FR" sz="900" dirty="0" smtClean="0"/>
              <a:t>"</a:t>
            </a:r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396" y="3217284"/>
            <a:ext cx="7439025" cy="13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7160613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2200" dirty="0" err="1" smtClean="0"/>
              <a:t>Retrait</a:t>
            </a:r>
            <a:r>
              <a:rPr lang="en-HK" sz="2200" dirty="0" smtClean="0"/>
              <a:t> de </a:t>
            </a:r>
            <a:r>
              <a:rPr lang="en-HK" sz="2200" dirty="0" err="1" smtClean="0"/>
              <a:t>lignes</a:t>
            </a:r>
            <a:r>
              <a:rPr lang="en-HK" sz="2200" dirty="0" smtClean="0"/>
              <a:t> par rapport aux </a:t>
            </a:r>
            <a:r>
              <a:rPr lang="en-HK" sz="2200" dirty="0" err="1" smtClean="0"/>
              <a:t>informations</a:t>
            </a:r>
            <a:r>
              <a:rPr lang="en-HK" sz="2200" dirty="0" smtClean="0"/>
              <a:t> m</a:t>
            </a:r>
            <a:r>
              <a:rPr lang="fr-FR" sz="2200" dirty="0" smtClean="0"/>
              <a:t>é</a:t>
            </a:r>
            <a:r>
              <a:rPr lang="en-HK" sz="2200" dirty="0" smtClean="0"/>
              <a:t>tier</a:t>
            </a:r>
            <a:endParaRPr sz="2200" dirty="0"/>
          </a:p>
        </p:txBody>
      </p:sp>
      <p:cxnSp>
        <p:nvCxnSpPr>
          <p:cNvPr id="219" name="Google Shape;219;p28"/>
          <p:cNvCxnSpPr/>
          <p:nvPr/>
        </p:nvCxnSpPr>
        <p:spPr>
          <a:xfrm flipV="1">
            <a:off x="6990137" y="712877"/>
            <a:ext cx="4307725" cy="632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1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0519" y="3320912"/>
            <a:ext cx="1062626" cy="1403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8;p28"/>
          <p:cNvSpPr txBox="1">
            <a:spLocks/>
          </p:cNvSpPr>
          <p:nvPr/>
        </p:nvSpPr>
        <p:spPr>
          <a:xfrm>
            <a:off x="1946572" y="1333522"/>
            <a:ext cx="4047508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xygen Light"/>
              <a:buNone/>
              <a:defRPr sz="11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/>
            <a:r>
              <a:rPr lang="fr-FR" b="1" dirty="0" smtClean="0">
                <a:latin typeface="Abril Fatface"/>
              </a:rPr>
              <a:t>Le Data Set devient : 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dirty="0" smtClean="0"/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713 537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Lignes (produits)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13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colonnes 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13" y="2542779"/>
            <a:ext cx="3676650" cy="256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1012" y="4724708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/>
              <a:t>(Source: Wikipedia)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4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err="1" smtClean="0"/>
              <a:t>Choix</a:t>
            </a:r>
            <a:r>
              <a:rPr lang="en-HK" dirty="0" smtClean="0"/>
              <a:t> d’un sous ensemble pour </a:t>
            </a:r>
            <a:r>
              <a:rPr lang="en-HK" dirty="0" err="1" smtClean="0"/>
              <a:t>l’analyse</a:t>
            </a:r>
            <a:endParaRPr dirty="0"/>
          </a:p>
        </p:txBody>
      </p:sp>
      <p:cxnSp>
        <p:nvCxnSpPr>
          <p:cNvPr id="219" name="Google Shape;219;p28"/>
          <p:cNvCxnSpPr/>
          <p:nvPr/>
        </p:nvCxnSpPr>
        <p:spPr>
          <a:xfrm flipV="1">
            <a:off x="5931636" y="788153"/>
            <a:ext cx="4307725" cy="632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1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0519" y="3320912"/>
            <a:ext cx="1062626" cy="1403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8;p28"/>
          <p:cNvSpPr txBox="1">
            <a:spLocks/>
          </p:cNvSpPr>
          <p:nvPr/>
        </p:nvSpPr>
        <p:spPr>
          <a:xfrm>
            <a:off x="1946572" y="1333522"/>
            <a:ext cx="4047508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xygen Light"/>
              <a:buNone/>
              <a:defRPr sz="11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/>
            <a:r>
              <a:rPr lang="fr-FR" b="1" dirty="0" smtClean="0">
                <a:latin typeface="Abril Fatface"/>
              </a:rPr>
              <a:t>Le Data Set devient : 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dirty="0" smtClean="0"/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713 537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Lignes (produits)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13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colonnes 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05709"/>
            <a:ext cx="8461330" cy="20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2346" y="1137877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smtClean="0"/>
              <a:t>Fin du </a:t>
            </a:r>
            <a:r>
              <a:rPr lang="en-HK" dirty="0" err="1" smtClean="0"/>
              <a:t>nettoyage</a:t>
            </a:r>
            <a:r>
              <a:rPr lang="en-HK" dirty="0" smtClean="0"/>
              <a:t>, interpolation, export</a:t>
            </a:r>
            <a:endParaRPr dirty="0"/>
          </a:p>
        </p:txBody>
      </p:sp>
      <p:cxnSp>
        <p:nvCxnSpPr>
          <p:cNvPr id="219" name="Google Shape;219;p28"/>
          <p:cNvCxnSpPr/>
          <p:nvPr/>
        </p:nvCxnSpPr>
        <p:spPr>
          <a:xfrm flipV="1">
            <a:off x="5931636" y="788153"/>
            <a:ext cx="4307725" cy="632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1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2427" y="2946447"/>
            <a:ext cx="1062626" cy="14037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2" descr="data:image/png;base64,iVBORw0KGgoAAAANSUhEUgAAA3cAAAJhCAYAAADiy0kkAAAAOXRFWHRTb2Z0d2FyZQBNYXRwbG90bGliIHZlcnNpb24zLjQuMSwgaHR0cHM6Ly9tYXRwbG90bGliLm9yZy/Z1A+gAAAACXBIWXMAAAsTAAALEwEAmpwYAAA780lEQVR4nO3deZiVdeH//9cAA6iAqIHikvsOomIQpoKaSwo/+uCSS6iFuYPiiiumIoYoGEpprh+1BBUl0SzN5JNiqFNquOSSqCS5EYrsDPP7g8v5NrI4jMzCzeNxXV7XnHPu+9zvc5/3nOHpfZ9zSioqKioCAADAKq1RfQ8AAACAr0/cAQAAFIC4AwAAKABxBwAAUADiDgAAoADEHUADVZ8fZuyDlAFg1SPuAGqoT58+2XbbbSv/22GHHdKlS5ccf/zxeeaZZ6osO3bs2Gy77baZPn16te77+eefT//+/b9yuW233Ta33HJLkmTkyJHZZZddVvyBfMkbb7yRY489tvLypEmTsu222+bvf//7177vFVWf2/7vfVtfHnvssWy77ba5//7763Ucq4qBAwemR48elZcbwnMIUJea1PcAAFZlu+66a84777wkycKFC/Phhx/mnnvuyY9+9KMMGzas8h+a3bt3z+jRo9OqVatq3e99992Xt99++yuXGz16dDbccMOaP4ClePTRR6vE1I477pjRo0dnyy23XKnb4av98pe/zA9/+MMccsgh9T0UAFYB4g7ga2jVqlV23nnnKtcdeOCBOfbYY3PppZdmzz33zNprr511110366677krf/pe3XRtatGhRJ9uhqkWLFmXo0KHZdNNN63soAKwinJYJsJI1atQop5xySmbOnJlHH300yZKnZf7zn//M8ccfn9122y277rpr+vbtm9deey3J4lPLHnjggbzxxhvZdtttM2nSpIwdOzZdunTJzTffnC5duqRbt26ZPXv2Uk87e/DBB7P33nunY8eOOfHEE/POO+9U3vbl09aS5PHHH8+2226bqVOnZuTIkbn++usr73vs2LFLPTXyscceyyGHHJKdd9453bp1y4gRI7Jw4cLK2/fZZ5/86le/yqBBg9K5c+fKI5yff/75cvfdhAkT8v3vfz877bRTjjjiiEydOnWJZSZPnpxjjz02HTt2zLe//e1cfvnlmTNnTuXtH330UU4//fR06dIlHTt2zFFHHZVnn312udt9++2307dv3+yyyy7Zb7/98uc//3mJZaZOnZrTTz89Xbt2zS677JKTTz45U6ZMqbx95MiR6d27d8aPH58DDjggHTp0yCGHHJK//vWvlcsMHDgw/fv3zx133JG99947O+20U/r06ZO33nqryraefvrp/OAHP8j//M//ZJ999sl1112X8vLyKsuMHz8+PXv2TPv27fPd7343d955Z5XbX3zxxRx99NHZZZdd0rlz5/Tv3z//+te/lrkPqjP+JHnuuedy9NFHZ9ddd83uu++eyy67LLNmzaq8vU+fPhkyZEiGDx+e73znO+nYsWNOOeWUfPDBB8vc9hfz+5lnnkmvXr3Svn37HHTQQfnjH/9YZXxfPu341VdfrfwdqY5PPvkk5557bjp37pxddtklJ510Ut57773K28vLyzN06NB07969cgy/+c1vqnXfAA2BuAOoBZ07d07jxo3zt7/9bYnbFi1alJNPPjnl5eUZPnx4hg8fnv/85z858cQTU15enlNOOSXdunXLJptsktGjR2fHHXdMksycOTMPPfRQhg0blvPPPz9rrrnmEvc9Z86cDBs2LP3798/QoUMzZcqUHHfccZk9e3a1xn3YYYfl0EMPTfPmzTN69Oh07959iWVGjx6d0047LTvttFOuv/76/PCHP8ytt96agQMHVlnuxhtvzGeffZZrr702Z5xxRh5++OH84he/WOa2X3jhhZx88snZfPPNc/3116dr16659NJLqyzz5ptv5oc//GFKSkoyYsSInH322XnkkUdyxhlnVC5zzjnn5N13382QIUMyatSorLHGGjnxxBMzY8aMpW73888/T58+ffLJJ5/k6quvzgknnLDEY/n3v/+dww47LO+8804uvfTSDBkyJFOnTs1RRx1VJVqmTJmSn//85znttNMycuTIzJs3L6effnqV8J04cWIefPDBXHjhhbn66qvzzjvvVNneM888k5/85CfZeOONc/3116dv37657bbbcsUVV1Qu88ADD+Sss87Kt771rfzyl7/M97///QwZMiQ333xzksVz5YQTTsj666+fUaNG5fLLL88rr7ySM888c5n7vzrjnzBhQo455pi0adMmw4cPT79+/TJ+/PiceOKJWbRoUeX93H///XnxxRdz5ZVX5tJLL82kSZMyZMiQ5W571qxZueCCC3L00UfnxhtvzDrrrJMBAwYs83lbUXPnzs0xxxyTsrKyXHTRRRk6dGg+/vjj/PCHP8ynn36aZPGcvf/++3PGGWfklltuyZ577plLL710qbEP0BA5LROgFjRu3DitW7fOxx9/vMRtn3zySaZMmZJ+/fplzz33TJK0a9cu48ePz+zZs/PNb34z6667bt5///0qp0OWl5fntNNOq1xnaSoqKnL11Vena9euSZItttgiPXv2zMMPP5zDDjvsK8e9wQYbZIMNNkijRo2WeipmeXl5RowYkYMPPjiDBg1Kkuyxxx5p2bJlBg0alOOPPz7bbbdd5X1de+21KSkpyR577JFnn302//d//5dzzjlnqdu++eabs9lmm1Wus9dee2XmzJlVjkiNGjUq3/jGN3LTTTeladOmSZLNNtssRx99dJ577rl861vfSllZWU477bTss88+SZKtt946t912W+bMmZPWrVsvsd2xY8fmP//5T+67775ssMEGSZK11147/fr1q1zm9ttvz9y5c3PrrbdWnl7buXPnfPe7381tt91WGWezZs3K7bffnp122qlyf51yyil57bXX0r59+8plbrzxxrRt2zZJ8sEHH2Tw4MH5z3/+k3XWWScjRoxIx44dM3z48CTJXnvtlbXXXjvnn39++vbtmw033DDXXnttevbsmUsuuaTyOSgpKcmoUaNy1FFH5a233sqMGTPSp0+fyqNd66yzTv7yl79k0aJFadRo6f9v96vGf91112WnnXbKiBEjKtfZeOONc/zxx+fJJ5+s3OeNGzfOjTfemGbNmiVJXnvttYwZM2ap2/zCggULcs455+Sggw5Kkqy33nrp1atXJk2alAMOOGC561bHgw8+mLfffjsPPfRQ5ftHu3btmr333jt33nlnTjvttJSVlaV9+/b5/ve/nyTp0qVLmjdvnjXWWONrbx+gLjhyB1DH1ltvvWy22Wa5+OKLc8EFF+T3v/99Ntpoo5x55plp2bLlctfdfPPNl3t7y5YtK8MuWRw2m2yyScrKylbK2P/5z39m+vTpOfDAA6tcf/DBBydZ/CmfX+jQoUNKSkoqL2+wwQbLPYL417/+NXvuuWeVdfbff/8qy0yaNCm77757GjVqlIULF2bhwoXZeeed06JFi8pPKN1tt93y85//PGeeeWbGjRuXpk2b5rzzzku7du2Wud1tttmmMuySZN99903jxo0rLz/33HPp0qVLlfdNrrvuuunatWuVUz6bNGlSGXFfPOYkVU4b3XDDDSvD7svLzJkzJy+99FL23nvvyse3cOHC7LXXXlm0aFEmTZqUt99+Ox9++GG6d+++xDKzZs3KSy+9lK222iqtW7fOSSedlMsuuywTJkzIzjvvnP79+y8z7L5q/LNmzcorr7yyxHP/xftKn3vuucrrtt1228qw++J+/nsfLMt//w+Fpe27r2PSpEnZdNNNs+mmm1bus+bNm6dTp075y1/+kmTx3HnqqafSp0+f3HHHHXnvvfcyYMCA7LbbbitlDAC1zZE7gFowb968fPrpp1l//fWXuK1Ro0a5/fbbM3LkyPzxj3/M/fffn+bNm+eII47Ieeedt9x/fH/Vh7Kst956S11n5syZK/4gluKL09e+vJ2WLVumadOmVd5T9+WjHSUlJcv9/rzPPvss66yzTpXrvvGNb1S5PGPGjIwePTqjR49eYv2PPvooSTJ8+PDccMMN+d3vfpeHH344paWlOeigg3LZZZelefPm1dpu48aNq+zrzz77LNtvv/0S66633np58803Ky83bdq0yvP3xc//fcril/fLfy/z2WefZdGiRbnmmmtyzTXXLPUxfnGa4llnnZWzzjprqcu0aNEid911V2644YY88MADufvuu9OqVauccMIJ+clPfrLEOtUZ/8yZM1NRUbHMOfZ1nvsv/Pfzs7R993XMmDEj//znPytPc/5vm222WZLkhBNOyBprrJH77rsvV155Za688sp06tQpV111Vb75zW+ulHEA1CZxB1ALnn/++SxcuDCdOnVa6u3t2rXLlVdemUWLFuWFF17Ivffem9tvvz0dO3asPC2tJj777LMlrvv444+zzTbbJFn8j+wv/2P5vz8M46t8cVrjJ598ssR258+fv9TTHlfkvr98v19+v1WLFi2y77775sgjj1xi/S8CrXXr1rnwwgtz4YUX5tVXX81vf/vb3Hbbbdlqq61ywgknLHW7X/5Ak4qKisqQTRafprm0U2w//vjjr/WYv2yttdZKkpx88snZd999l7i9bdu2leO65JJLKk+f/G8bb7xxksVHbUeMGJH58+enrKwsd9xxR4YNG5bOnTunY8eOKzy2li1bpqSkZInnKFn5+2Fpvu7cbdmyZbbbbrsq7138when+DZu3DjHHXdcjjvuuLz//vt5/PHHM3LkyFx22WWV72cEaMiclgmwklVUVOSmm25K69atlzitMFn8/qM99tgjL7/8cho1apRdd901V1xxRZo0aZL3338/SZZ79G55pk+fnpdffrny8ssvv5ypU6emc+fOSRbHwyeffFLlH8lfPmVzedvefPPNs84661R+CugXHnnkkSSLv/evprp06ZI//elPVT58ZMKECVWW6dSpU/75z3+mffv26dChQzp06JB27drlmmuuyRtvvJHp06ene/fu+cMf/pAk2X777XPeeedlww03zLRp05a53TfeeKPKJ18+88wzmT9/fpXtTpo0qcqX0E+fPj3PPPPM13rMX9aiRYtst912ee+99yofX4cOHVJaWpprr702//73v7PFFlukdevW+eCDD6osM2PGjFx33XX5/PPP83//93/p2rVrpk+fnqZNm6Zr1665+OKLk6Ryjq2otdZaK9tvv/0Sz/2f//znzJw5c6Xuh6Vp0aJF5s6dW+V/YKzI6ca77rprpk6dmo022qhyn7Vv3z633357nnzyySTJj3/848oPftlwww1zzDHH5Lvf/e4y5w5AQ+PIHcDX8Nlnn+WFF15IsvhLzD/44IPce++9ee655zJs2LC0aNFiiXW22mqrrLXWWjnvvPNy2mmnZe21186DDz6YkpKSyk+nbNWqVf7973/n6aefrvIeqK/StGnTnHnmmTn77LOzYMGCDBs2LNttt13lB1LstddeufPOO/PTn/40Bx10UP7yl7/k8ccfr3IfrVq1ypw5c/L4448vcWSocePGOe2003L55Zdn7bXXzr777pt//OMfGTlyZA488MDKI4Q1cdJJJ+WQQw7JqaeemqOOOir/+Mc/cvfdd1dZ5pRTTskRRxyR008/PYccckjmz5+fUaNGZdq0adlhhx2y7rrrZtNNN83gwYMze/bstGvXLk8++WTef//97Lfffkvd7ve///3ceuutOemkkzJgwIDMnTs3w4cPT2lpaeUyxx13XB544IH8+Mc/zsknn5wk+cUvfpGmTZvm2GOPrfFjXpr+/fvn1FNPTYsWLbLffvvlP//5T0aMGJFGjRplm222SZMmTdKvX79cddVVSRZ/KMjUqVNzzTXXZLPNNsvGG2+cli1bpqKiIqeddlp+8pOfpLS0NHfccUdatWqVLl261Hhs/fr1yymnnJIzzjgjvXv3zrRp03Lttddml112yV577bWydsFS7bnnnhkyZEguvPDCHH300Xnttdfy61//utrrH3roobnzzjvz4x//OCeccEJat26d0aNH5w9/+EP+v//v/0uyOOJ/8YtfpE2bNunQoUPeeuutPProoyv9OQaoLeIO4Gv461//mh/84AdJFh/xWnvttbPzzjvnf//3f5f5IQxNmjTJr371q/zsZz/LpZdeWvmdcjfeeGO22mqrJMkPfvCD/OlPf8qJJ56YoUOHVns8G220UY477rj89Kc/zaxZs9KtW7dcfPHFlaed7bXXXhkwYEDuuuuuPPjgg+natWuuuuqqKu/DOvjgg/Pggw/mjDPOyOmnn75E4P3whz9M8+bNc+utt+bee+9N27Zt86Mf/SinnHLKCu27L9t6661z6623ZujQoenXr18233zzXHLJJVU+XbN9+/a54447MmLEiPTv3z/NmjXLrrvumqFDh1a+v/Haa6/N0KFDM2zYsMyYMSObb755hg0blt13332p223WrFnuuOOOXH755Rk4cGBatWqVAQMG5Oqrr65cpl27drn77rtz9dVXZ+DAgWncuHG6dOmS4cOHV/kglpVh3333zahRo3LDDTdk7NixadGiRXbfffecffbZle9l++I5uP3223PrrbemdevWOfDAAzNgwICUlJSkdevWufnmm3PNNdfk3HPPzYIFC7LTTjvltttu+8r3bS7PPvvskxtuuCE33HBDTjnllLRu3To9evTIgAEDqnwATW3Ycsstc8UVV+QXv/hFfvKTn6Rjx475+c9/nsMPP7xa67do0SJ33313hg4dmksvvTTz58/P1ltvnVGjRqVbt25JFv8PhkWLFuU3v/lNRowYkTZt2uTYY4/NaaedVpsPDWClKamozjucAQAAaNC85w4AAKAAxB0AAEABiDsAAIACEHcAAAAFsMp8WuaiRYsya9aslJaWpqSkpL6HAwAAUKcqKiqyYMGCrLXWWkv9XtpVJu5mzZqV119/vb6HAQAAUK+22WabtGzZconrV5m4++LLZLfZZpvK72uCL0yePHmFvugZ6oJ5SUNkXtIQmZc0RA1xXs6fPz+vv/56ZRt92SoTd1+citm0adM0a9asnkdDQ2Re0BCZlzRE5iUNkXlJQ9RQ5+Wy3qbmA1UAAAAKQNwBAAAUgLgDAAAoAHEHAABQAOIOAACgAMQdAABAAYg7AACAAhB3AAAABSDuAAAACkDcAQAAFIC4AwAAKABxBwAAUADiDgAAoADEHQAAQAGIOwAAgAIQdwAAAAUg7gAAAApA3AEAABSAuAMAACiAWo+7zz//PD169MjUqVOTJH/7299y+OGH5+CDD86ZZ56Z+fPn1/YQAAAACq9W4+7FF1/MkUcemSlTpiRZHHr9+vXLZZddlocffjhJct9999XmEAAAAFYLtRp3Y8aMyaBBg9K2bdskydNPP52dd9452223XZLkoosuyn777VebQwAAAFgtNKnNOx88eHCVy++8807WXHPNnHrqqXn33Xez2267ZeDAgbU5BAAAgNVCrcbdl5WXl+epp57K6NGjs+GGG+bCCy/MTTfdlH79+lX7PiZPnlyLI2RVVlZWVt9DgCWYlzRE5iUNkXlJbdpu+x2z1prNV3idVW1e1mncfeMb30jHjh2zySabJEm+973v5a677lqh+2jfvn2aNWtWG8NjFVZWVpZOnTrV9zCgCvOShsi8pCEyL6kLPc8at0LLP3RNrwY3L+fNm7fcg111+lUIe+yxR15++eVMmzYtSfKnP/0pO+64Y10OAQAAoJDq9Mhdu3btctlll+Wkk07KvHnzsv322+e8886ryyEAAAAUUp3E3RNPPFH5c/fu3dO9e/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//PP06NEjU6dOrXL93XffnT59+tTmpgEAAFYrtRZ3L774Yo488shMmTKlyvVvvvlmbrzxxtraLAAAwGqp1uJuzJgxGTRoUNq2bVt53fz583PJJZfk9NNPr63NAgAArJaa1NYdDx48eInrrrnmmhxyyCHZeOONa3y/kydP/jrDosDKysrqewiwBPOShsi8pCEyL6lNnTp1qtF6q9q8rLW4+7Knn34606ZNy/nnn59JkybV+H7at2+fZs2arcSRUQRlZWU1/qWF2mJe0hCZlzRE5iUNVUObl/PmzVvuwa46i7vx48fnjTfeSK9evTJ79ux8/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/vnn6dGjR6ZOnZokGT16dHr06JGePXvm/PPPz/z582t7CAAAAIVXq3H34osv5sgjj8yUKVOSJG+//XZuueWW3HPPPfntb3+bRYsW5de//nVtDgEAAGC1UKtxN2bMmAwaNCht27ZNkjRt2jSXXnppWrRokZKSkmyzzTZ5//33a3MIAAAAq4UmtXnngwcPrnJ5o402ykYbbZQkmT59eu6+++4MGTJkhe5z8uTJK218FEtZWVl9DwGWYF7SEJmXNETmJbWpU6dONVpvVZuXtRp3y/LBBx/k+OOPzyGHHJIuXbqs0Lrt27dPs2bNamlkrKrKyspq/EsLtcW8pCEyL2mIzEsaqoY2L+fNm7fcg111/mmZb731Vo488sj8z//8T0499dS63jwAAEAh1emRu88//zx9+/bNgAED0qtXr7rcNAAAQKHV6ZG7++67Lx9//HFuvfXW9OrVK7169cp1111Xl0MAAAAopDo5cvfEE08kSY477rgcd9xxdbFJAACA1Uqdv+cOAACAlU/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/PPP06NHj0ydOjVJMnHixPTs2TP7779/hg8fXtubBwAAWC3Uaty9+OKLOfLIIzNlypQkydy5c3PBBRdk1KhReeSRRzJ58uRMmDChNocAAACwWqjVuBszZkwGDRqUtm3bJkleeumlbLrpptlkk03SpEmT9OzZM48++mhtDgEAAGC10KQ273zw4MFVLn/44Ydp06ZN5eW2bdvmgw8+qM0hAAAArBZqNe6+rKKiYonrSkpKVug+Jk+evLKGQ8GUlZXV9xBgCeYlDZF5SUNkXlKbOnXqVKP1VrV5Wadxt/766+fjjz+uvPzhhx9WnrJZXe3bt0+zZs1W9tBYxZWVldX4lxZqi3lJQ2Re0hCZlzRUDW1ezps3b7kHu+r0qxA6duyYt99+O++8807Ky8szfvz47LXXXnU5BAAAgEKq0yN3zZo1y1VXXZV+/fpl3rx56datWw488MC6HAIAAEAh1UncPfHEE5U/d+3aNb/97W/rYrMAAACrjTo9LRMAAIDaIe4AAAAKQNwBAAAUgLgDAAAoAHEHAABQAOIOAACgAMQdAABAAYg7AACAAhB3AAAABSDuAAAACkDcAQAAFIC4AwAAKABxBwAAUADiDgAAoADEHQAAQAGIOwAAgAIQdwAAAAUg7gAAAApA3AEAABSAuAMAACgAcQcAAFAA1Yq7jz76KCeccEIOOOCAfPzxx+nbt28+/PDD2h4bAAAA1VStuPvpT3+a7373u2nWrFnWXnvtbLfddrnoootqe2wAAABUU7Xi7l//+lcOP/zwNGrUKKWlpTnnnHMybdq02h4bAAAA1VStuCspKcmiRYsqL3/++edVLgMAAFC/mlRnof333z9nn312Zs6cmXvuuSf33ntvvve979X22AAAAKimasXdSSedlAcffDCLFi3KxIkTc8QRR+TQQw+t7bEBAABQTdWKu4ULF6ZRo0YZMWJEPvroozz88MOpqKhISUlJbY8PAACAaqjWe+4uvfTSPPnkk4tXaNQoZWVlufLKK2tzXAAAAKyAah25e+GFFzJ+/PgkyXrrrZfrrrsuvXr1qtWBAQAAUH3VOnK3YMGCzJ8/v/LywoULa21AAAAArLhqHbnr3r17+vbtm169eqWkpCTjx49Pt27dantsAAAAVFO14u7cc8/N3XffnT/+8Y9p0qRJ9ttvvxxxxBG1PTYAAACqqVpx17hx4xxzzDE55phjans8AAAA1EC14u6RRx7JsGHD8umnn6aioqLy+r/+9a+1NjAAAACqr1pxd91112XgwIHZYYcdfLcdAABAA1StuGvVqlX233//2h4LAAAANVStr0Lo2LFjJkyYUNtjAQAAoIaqdeRuwoQJueuuu1JaWprS0tJUVFSkpKTEe+4AAAAaiGrF3e23317LwwAAAODrqNZpmRtttFH+/ve/Z8yYMVl33XXzt7/9LRtttFFtjw0AAIBqqlbc3XTTTfnNb36TRx99NHPnzs3111+fG264obbHBgAAQDVVK+4efvjh/OpXv8oaa6yRddZZJ2PGjMn48eNre2wAAABUU7XirkmTJmnatGnl5VatWqVJk2q9XQ8AAIA6UK1Ca9euXZ588smUlJRk/vz5ueWWW7znDgAAoAGpVtxdfPHFOffcc/OPf/wjO++8czp27Jhhw4bV9tgAAACopmrF3frrr5877rgjc+bMSXl5eVq0aFHb4wIAAGAFVCvubrvttqVe/6Mf/WilDgYAAICaqVbcvf7665U/z58/P2VlZenSpUutDQoAAIAVU624GzJkSJXL06dPz7nnnlsrAwIAAGDFVeurEL5s3XXXzb/+9a+VPRYAAABqaIXfc1dRUZHJkydnvfXWq7VBAQAAsGJW+D13yeLvvXNaJgAAQMNRo/fcAQAA0LBUK+769OmTkpKSZd7+v//7vyttQAAAAKy4asVd+/bt89Zbb+Xwww9PaWlpxo0bl4ULF+bggw+u7fEBAABQDdWKu7/+9a/59a9/ncaNGydJ9txzzxx++OE54IADarTRcePG5aabbkqS7LXXXjnvvPNqdD8AAAAsVq2vQpg+fXrmz59feXnWrFmZO3dujTY4Z86cDB48OHfeeWfGjRuX559/PhMnTqzRfQEAALBYtY7c9ejRI4cffnj222+/VFRU5He/+12OOeaYGm2wvLw8ixYtypw5c7Lmmmtm4cKFadasWY3uCwAAgMVKKioqKqqz4GOPPZa//OUvadasWbp3757OnTvXeKN33nlnrr766jRv3jydO3fOyJEjl/uBLUkyb968TJ48ucbbBAAAVk+dOnVKz7PGrdA6D13TK2VlZbU0oq+nffv2Sz1AVq0jd0my/vrrZ+utt07v3r3z8ssv13ggr732Wu6///786U9/SsuWLXP22WfnlltuyfHHH1+t9Zf1QFi9lZWVpVOnTvU9DKjCvKQhMi9piMxLGqqGNi+/6oDXct9zt2DBgiTJ/fffn/PPPz8333xzZs6cmVNOOSVjxoyp0YCeeuqpdO3aNeutt16aNm2a3r1759lnn63RfQEAALDYcuPusMMOy1tvvZW77roro0ePTosWLbLeeutl7NixueOOO2q0we222y4TJ07M7NmzU1FRkSeeeCIdOnSo0X0BAACw2HJPyzzssMNy3XXXpVGjRmnRokXl9e3atav8WoQVtccee+SVV15J7969U1pamg4dOuSEE06o0X0BAACw2HLj7uijj87RRx+dvn375tVXX6380JPf/va3WXvttWu80RNOOEHQAQAArETV+kCVCy64IKeffnrefffd7LHHHmnWrFlGjRpV22MDAACgmqoVd3Pnzs24ceMyZcqUlJeXZ/PNN09paWltjw0AAIBqWu4Hqnzh7LPPTuPGjbPllltmm222EXYAAAANTLXibtttt81DDz2U999/PzNmzKj8DwAAgIahWqdl/vGPf8yjjz5a5bqSkpK8+uqrtTIoAAAAVky14u7vf/97bY8DAACAr2G5p2VefPHFlT9Pnz691gcDAABAzSw37iZPnlz5c9++fWt9MAAAANTMcuOuoqJiqT8DAADQsFTr0zKTxR+gAgAAQMO03A9UWbRoUT799NNUVFSkvLy88ucvtG7durbHBwAAQDUsN+5ef/31fPvb364Mui5dulTe5qsQAAAAGo7lxt1rr71WV+MAAADga6j2e+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+KJJ9K7d+8ceOCBueKKK+pjCAAAAIVS53H33nvvZdCgQRk1alQeeuihvPLKK5kwYUJdDwMAAKBQmtT1Bh977LEcdNBB2WCDDZIkw4cPT7Nmzep6GAAAAIVS53H3zjvvpLS0NH379s1HH32UvffeO2eccUa11588eXLtDY5VWllZWX0PAZZgXtIQmZc0ROYltalTp041Wm9Vm5d1Hnfl5eV5/vnnc+edd2bNNdfMKaeckgceeCC9e/eu1vrt27d3pI8llJWV1fiXFmqLeUlDZF7SEJmXNFQNbV7OmzdvuQe76vw9d9/4xjfStWvXrLvuumnevHn23XffvPTSS3U9DAAAgEKp87jbe++989RTT+Wzzz5LeXl5/vznP2fHHXes62EAAAAUSp2fltmxY8ccf/zxOeqoo7JgwYJ85zvfySGHHFLXwwAAACiUOo+7JDn00ENz6KGH1semAQAACqlevsQcAACAlUvcAQAAFIC4AwAAKABxBwAAUADiDgAAoADEHQAAQAGIOwAAgAIQdwAAAAUg7gAAAApA3AEAABSAuAMAACgAcQcAAFAA4g4AAKAAxB0AAEABiDsAAIACEHcAAAAFIO4AAAAKQNwBAAAUgLgDAAAoAHEHAABQAOIOAACgAMQdAABAAYg7AACAAhB3AAAABSDuAAAACkDcAQAAFIC4A2rV/AXldboei9Vk/9nnALBqa1LfAwCKrWlp4/Q8a9wKr/fQNb1qYTSrj5rsd/scAFZtjtwBAAAUgLgDAAAoAHEHAABQAOIOAACgAMQdAABAAYg7AACAAhB3AAAABSDuAAAACkDcAQAAFIC4AwAAKABxBwAAUADiDgAAoADEHQAAQAGIOwAAgAIQdwAAAAUg7gAAAApA3AEAABSAuAMAACgAcQcAAFAA4g4AAKAAxB0AAEABiDsAAIACEHcAAAAFIO4AAAAKQNwBAAAUgLgDAAAoAHEHAABQAPUadz/72c8ycODA+hwCAABAIdRb3D3zzDN54IEH6mvzAAAAhVIvcTdjxowMHz48J510Un1sHgAAoHDqJe4uueSSDBgwIK1ataqPzQMAABROk7re4L333pt27dqla9euGTt27AqvP3ny5FoYFUVQVlZW30OoF9ttv2PWWrP5Cq83b/7CNGu6Yi8Bs2bPzWuvvrxC63Tq1GmFlv9vRXhO6+sx1HS/N+R9XtO5XpN5W3QN+XmmmL7q93dZr1l+f1lZivh3cWnqPO4eeeSRfPTRR+nVq1c+/fTTzJ49O1deeWUuuOCCaq3fvn37NGvWrJZHyaqmrKzsa0XEqq7nWeNWeJ2Hrum1wus9dE2vOt3Pq/pzuirOy4Y+3prO9Yb+uOrSqjgvKQa/v6yKGtr8mzdv3nIPdtV53N12222VP48dOzbPPvtstcMOAACApfM9dwAAAAVQ50fu/lvv3r3Tu3fv+hwCAABAIThyBwAAUADiDgAAoADEHQAAQAGIOwAAgAIQdwAAAAUg7gAAAApA3AEAABSAuAMAACgAcQcAAFAA4g4AAKAAxB0AAEABiDsAAIACEHcAAAAFIO4AAAAKQNwBAAAUgLgDAAAoAHEHAABQAOIOAACgAMQdAABAAYg7AACAAhB3AAAABSDuAAAACkDcAQAAFIC4AwAAKABxBwAAUADiDgAAoADEHQAAQAGIO5Zp/oLyOlkHAKgf/tZDsTSp7wHQcDUtbZyeZ41boXUeuqZXLY0GAFjZ/K2HYnHkDgAAoADEHQAAQAGIOwAAgAIQdwAAAAUg7gAAAApA3AEAABSAuAMAACgAcQcAAFAA4g4AAKAAxB0AAEABiDsAAIACEHcAAAAFIO4AAAAKQNwBAAAUgLgDAAAoAHEHAABQAOIOAACgAMQdAABAAYg7AACAAhB3AAAABSDuAAAACkDcAQAAFIC4AwAAKABxBwAAUADiDgAAoADEHQAAQAGIOwAAgAJoUh8bvf766/O73/0uSdKtW7ece+659TEMAACAwqjzI3cTJ07MU089lQceeCAPPvhgXn755Tz22GN1PQwAAIBCqfMjd23atMnAgQPTtGnTJMmWW26Z999/v66HAQAAUCh1Hndbb7115c9TpkzJI488knvuuaeuhwEAAFAo9fKeuyR54403cuKJJ+a8887LZpttVu31Jk+eXHuDqqHttt8xa63ZfIXWmTV7bl579eVaGtHK0alTpxqtV1ZWtpJH0rC3W99q+jzV1Iru568zviI8p/X1GFa139/qWN3n0sq0IvujqH/jWKwmv1fzF5SnaWnjWhjN0vn9rTm/v/9PEf8uLk29xF1ZWVn69++fCy64IAcffPAKrdu+ffs0a9aslkZWcz3PGrdCyz90Ta86/0d5XamPx1VWVlbY/dnQ1OV+XtWf01VxXq5q462uoj6umqjJvPQ3jv/WtLRxjeZETZlLX4/f36+noe2LefPmLfdgV53H3bRp03Lqqadm+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+BwANXdPSxul51rgVXu+ha3rVwmgAAGDpHLkDAAAoAHEHAABQAOIOAACgAMQdAABAAYg7AACAAhB3AAAABSDuAAAACkDcAQAAFIC4AwAAKABxBwAAUADiDgAAoADEHQAAQAGIOwAAgAIQdwAAAAUg7gAAAApA3AEAABSAuAMAACgAcQcAAFAA4g4AAKAAxB0AAEABiDsAAIACEHcAAAAFIO4AAAAKQNwBAAAUgLgDAAAoAHEHAABQAOIOAACgAOol7h566KEcdNBB2W+//XL33XfXxxAAAAAKpUldb/CDDz7I8OHDM3bs2DRt2jRHHHFEunTpkq222qquhwIAAFAYdR53EydOzLe//e20bt06SXLAAQfk0UcfzWmnnbbc9SoqKpIk8+fPr+0h1kjrtRqv0PLz5s2rpZGsXKvS46rNba/ofkjqdl/UdHx19fw29P1Xm+rzcaxKv7/VtTrPpZVpRfdJEecS/09Nnt+6WOeL9fh6/P7+P0XYF1+00Bdt9GUlFcu6pZbceOONmT17dgYMGJAkuffee/PSSy/l8ssvX+56M2fOzOuvv14XQwQAAGiwttlmm7Rs2XKJ6+v8yN3SWrKkpOQr11trrbWyzTbbpLS0tFrLAwAAFElFRUUWLFiQtdZaa6m313ncrb/++nn++ecrL3/44Ydp27btV67XqFGjpdYpAADA6qJ58+bLvK3OPy1z9913zzPPPJPp06dnzpw5+cMf/pC99tqrrocBAABQKPVy5G7AgAE55phjsmDBghx66KHZaaed6noYAAAAhVLnH6gCAADAylcvX2IOAADAyiXuAAAACkDcAQAAFIC4AwAAKABxxyrn+uuvz8EHH5yDDz44Q4cOTZJMnDgxPXv2zP7775/hw4fX8whZnf3sZz/LwIEDkySvvvpqDjnkkBxwwAG58MILs3DhwnoeHaubJ554Ir17986BBx6YK664IonXS+rfuHHjKv+O/+xnP0vi9ZL68/nnn6dHjx6ZOnVqkmW/Rq4qc1TcsUqZOHFinnrqqTzwwAN58MEH8/LLL2f8+PG54IILMmrUqDzyyCOZPHlyJkyYUN9DZTX0zDPP5IEHHqi8fM455+Tiiy/O73//+1RUVGTMmDH1ODpWN++9914GDRqUUaNG5aGHHsorr7ySCRMmeL2kXs2ZMyeDBw/OnXfemXHjxuX555/PxIkTvV5SL1588cUceeSRmTJlSpJk7ty5y3yNXFXmqLhjldKmTZsMHDgwTZs2TWlpabbccstMmTIlm266aTbZZJM0adIkPXv2zKOPPlrfQ2U1M2PGjAwfPjwnnXRSkuRf//pX5s6dm5133jlJ0rt3b/OSOvXYY4/loIMOygYbbJDS0tIMHz48a6yxhtdL6lV5eXkWLVqUOXPmZOHChVm4cGGaNGni9ZJ6MWbMmAwaNCht27ZNkrz00ktLfY1clf6m1/mXmMPXsfXWW1f+PGXKlDzyyCPp06dP2rRpU3l927Zt88EHH9TH8FiNXXLJJRkwYECmTZuWJPnwww+rzMs2bdqYl9Spd955J6Wlpenbt28++uij7L333tl66629XlKvWrRokdNPPz3f+9730rx583Tu3DmlpaVeL6kXgwcPrnL5y3+7v3iNXJX+pjtyxyrpjTfeyI9//OOcd955+eY3v7nE7SUlJfUwKlZX9957b9q1a5euXbtWXldRUbHEcuYldam8vDzPPPNMrr766owZMyZ///vfK99T8t/MS+rSa6+9lvvvvz9/+tOf8tRTT6VRo0Z5+umnl1jOvKQ+LOtv96r0N92RO1Y5ZWVl6d+/fy644IIcfPDBefbZZ/Pxxx9X3v7hhx9WHl6HuvDII4/ko48+Sq9evfLpp59m9uzZKSkpqTIvP/roI/OSOvWNb3wjXbt2zbrrrpsk2XffffPoo4+mcePGlct4vaSuPfXUU+natWvWW2+9JItPb7vlllu8XtIgrL/++kv9N+WXr2/Ic9SRO1Yp06ZNy6mnnpphw4bl4IMPTpJ07Ngxb7/9dt55552Ul5dn/Pjx2Wuvvep5pKxObrvttowfPz7jxo1L//79s88++2TIkCFp1qxZysrKkiQPPvigeUmd2nvvvfPUU0/ls88+S3l5ef785z/nwAMP9HpJvdpuu+0yceLEzJ49OxUVFXniiSfSuXNnr5c0CMv6N+VGG220ysxRR+5Ypdxyyy2ZN29errrqqsrrjjjiiFx11VXp169f5s2bl27duuXAAw+sx1HCYsOGDctFF12UWbNmZYcddsgxxxxT30NiNdKxY8ccf/zxOeqoo7JgwYJ85zvfyZFHHpktttjC6yX1Zo899sgrr7yS3r17p7S0NB06dMgJJ5yQ/fbbz+sl9a5Zs2bL/DflqvI3vaRiaSeRAgAAsEpxWiYAAEABiDsAAIACEHcAAAAFIO4AAAAKQNwBAAAUgK9CAGCVMHXq1Oy3337ZZpttKq+rqKjIMccck0MPPbQeR7Z0L730Uu67775cdtll9T0UAFYT4g6AVUbz5s0zbty4yssffPBBevTokfbt22e77barx5Et6c0338wHH3xQ38MAYDUi7gBYZa2//vrZdNNNM2XKlPzxj3/Mww8/nMaNG2fzzTfPxRdfnDZt2qRPnz45+uijK7+I9r8vt2/fPvvuu29ee+21DBs2LIsWLcoVV1yROXPmpLS0NOeee266du2at956K4MHD86MGTNSXl6ePn365NBDD82kSZMyfPjwbLLJJnnjjTcyf/78XHLJJdl0003z85//PDNnzsz555+fwYMH58orr8yLL76YWbNmpaKiIldccUU6deqU6dOn5/zzz8+7776b1q1bp02bNtl6663Tr1+/ZW4XAJZG3AGwyvrb3/6Wd999N2+99Vb+/Oc/57777suaa66ZkSNHZuDAgbnllluWu/6CBQuy995757rrrqv8+Yorrkj37t0zefLknH/++bn//vvTv3//DB06NDvuuGNmzpyZH/zgB9lqq62SLD79ctCgQdl+++1z66235vrrr89dd92V/v375/e//32GDBmSv/3tb/nwww8zevToNGrUKDfddFN+9atfpVOnTrniiiuy1VZb5cYbb8yHH36Y3r17Z+utt87ChQuXud2dd965DvYuAKsacQfAKmPu3Lnp1atXkqS8vDzrrLNOrr766owdOza9e/fOmmuumSQ55phj8stf/jLz58//yvvcbbfdkiSvv/56GjVqlO7duydJ2rdvn4ceeihvvvlm3n333VxwwQVVxvHKK69kyy23zIYbbpjtt98+SbLDDjvkgQceWGIbu+yyS9Zee+3cc889ee+99zJp0qSstdZaSZIJEyZUrtO2bdvKI4xTpkxZ5nbFHQBLI+4AWGV8+T13X7j//vurXF60aFEWLlxYebmioqLy5wULFlRZ9osgbNy4cUpKSqrc9vrrr6eioiKtWrWqst2PP/44LVu2zAsvvJDmzZtXXl9SUlJlW1948sknM3jw4PzoRz/Kvvvumy222CK//e1vkyRNmjSpsk6jRos/yLq8vHyZ2wWApfFVCACs8vbYY4+MHTs2s2fPTpLceeed+da3vpWmTZtm3XXXzeTJk5Mk7777bv7xj38s9T622GKLlJSU5Omnn06SvPzyyzn22GOz+eabp1mzZpWRNW3atPTo0aPyPpelcePGlYH59NNPZ++9985RRx2VDh065PHHH095eXmSpFu3brnvvvuSJP/5z3/y+OOPp6SkpMbbBWD15cgdAKu8Qw89NNOmTcthhx2WRYsWZdNNN82wYcOSJCeffHIGDhyYCRMmZIsttqg8DfPLmjZtmpEjR+bKK6/M0KFDU1pampEjR6Zp06YZNWpUBg8enJtvvjkLFy7M6aefnk6dOmXSpEnLHNMuu+ySESNG5NRTT82ZZ56Zs88+Oz179kzjxo2z22675Q9/+EMWLVqU888/PxdddFF69uyZ1q1bZ8MNN0zz5s2Xu10AWJqSiqWdPwIA1Im77747O+ywQ3bZZZfMnz8/Rx11VPr165du3brV99AAWMU4cgcA9WirrbbK5ZdfnkWLFmXBggU58MADhR0ANeLIHQAAQAH4QBUAAIACEHcAAAAFIO4AAAAKQNwBAAAUgLgDAAAoAHEHAABQAP8/0Q/wsoVW45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972813"/>
            <a:ext cx="4699454" cy="3226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303" y="4273461"/>
            <a:ext cx="7010180" cy="19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ANALYSE ET</a:t>
            </a:r>
            <a:r>
              <a:rPr lang="en" dirty="0" smtClean="0"/>
              <a:t> </a:t>
            </a:r>
            <a:r>
              <a:rPr lang="en" dirty="0" smtClean="0"/>
              <a:t>DASHBOARD</a:t>
            </a:r>
            <a:endParaRPr dirty="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44506" y="3970091"/>
            <a:ext cx="5676102" cy="346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93668" y="2772393"/>
            <a:ext cx="6729656" cy="18466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https://mybinder.org/v2/gh/PhilippeGe/P3_Philippe_OC/main?filepath=P3_02_dashboard.ipynb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5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258291" y="366513"/>
            <a:ext cx="571563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smtClean="0"/>
              <a:t>Analyse </a:t>
            </a:r>
            <a:r>
              <a:rPr lang="en-HK" dirty="0" err="1" smtClean="0"/>
              <a:t>univari</a:t>
            </a:r>
            <a:r>
              <a:rPr lang="fr-FR" dirty="0" smtClean="0"/>
              <a:t>é</a:t>
            </a:r>
            <a:r>
              <a:rPr lang="en-HK" dirty="0" smtClean="0"/>
              <a:t>e </a:t>
            </a:r>
            <a:endParaRPr dirty="0"/>
          </a:p>
        </p:txBody>
      </p:sp>
      <p:cxnSp>
        <p:nvCxnSpPr>
          <p:cNvPr id="219" name="Google Shape;219;p28"/>
          <p:cNvCxnSpPr/>
          <p:nvPr/>
        </p:nvCxnSpPr>
        <p:spPr>
          <a:xfrm flipV="1">
            <a:off x="5931636" y="788153"/>
            <a:ext cx="4307725" cy="632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AutoShape 2" descr="data:image/png;base64,iVBORw0KGgoAAAANSUhEUgAAA3cAAAJhCAYAAADiy0kkAAAAOXRFWHRTb2Z0d2FyZQBNYXRwbG90bGliIHZlcnNpb24zLjQuMSwgaHR0cHM6Ly9tYXRwbG90bGliLm9yZy/Z1A+gAAAACXBIWXMAAAsTAAALEwEAmpwYAAA780lEQVR4nO3deZiVdeH//9cAA6iAqIHikvsOomIQpoKaSwo/+uCSS6iFuYPiiiumIoYoGEpprh+1BBUl0SzN5JNiqFNquOSSqCS5EYrsDPP7g8v5NrI4jMzCzeNxXV7XnHPu+9zvc5/3nOHpfZ9zSioqKioCAADAKq1RfQ8AAACAr0/cAQAAFIC4AwAAKABxBwAAUADiDgAAoADEHUADVZ8fZuyDlAFg1SPuAGqoT58+2XbbbSv/22GHHdKlS5ccf/zxeeaZZ6osO3bs2Gy77baZPn16te77+eefT//+/b9yuW233Ta33HJLkmTkyJHZZZddVvyBfMkbb7yRY489tvLypEmTsu222+bvf//7177vFVWf2/7vfVtfHnvssWy77ba5//7763Ucq4qBAwemR48elZcbwnMIUJea1PcAAFZlu+66a84777wkycKFC/Phhx/mnnvuyY9+9KMMGzas8h+a3bt3z+jRo9OqVatq3e99992Xt99++yuXGz16dDbccMOaP4ClePTRR6vE1I477pjRo0dnyy23XKnb4av98pe/zA9/+MMccsgh9T0UAFYB4g7ga2jVqlV23nnnKtcdeOCBOfbYY3PppZdmzz33zNprr511110366677krf/pe3XRtatGhRJ9uhqkWLFmXo0KHZdNNN63soAKwinJYJsJI1atQop5xySmbOnJlHH300yZKnZf7zn//M8ccfn9122y277rpr+vbtm9deey3J4lPLHnjggbzxxhvZdtttM2nSpIwdOzZdunTJzTffnC5duqRbt26ZPXv2Uk87e/DBB7P33nunY8eOOfHEE/POO+9U3vbl09aS5PHHH8+2226bqVOnZuTIkbn++usr73vs2LFLPTXyscceyyGHHJKdd9453bp1y4gRI7Jw4cLK2/fZZ5/86le/yqBBg9K5c+fKI5yff/75cvfdhAkT8v3vfz877bRTjjjiiEydOnWJZSZPnpxjjz02HTt2zLe//e1cfvnlmTNnTuXtH330UU4//fR06dIlHTt2zFFHHZVnn312udt9++2307dv3+yyyy7Zb7/98uc//3mJZaZOnZrTTz89Xbt2zS677JKTTz45U6ZMqbx95MiR6d27d8aPH58DDjggHTp0yCGHHJK//vWvlcsMHDgw/fv3zx133JG99947O+20U/r06ZO33nqryraefvrp/OAHP8j//M//ZJ999sl1112X8vLyKsuMHz8+PXv2TPv27fPd7343d955Z5XbX3zxxRx99NHZZZdd0rlz5/Tv3z//+te/lrkPqjP+JHnuuedy9NFHZ9ddd83uu++eyy67LLNmzaq8vU+fPhkyZEiGDx+e73znO+nYsWNOOeWUfPDBB8vc9hfz+5lnnkmvXr3Svn37HHTQQfnjH/9YZXxfPu341VdfrfwdqY5PPvkk5557bjp37pxddtklJ510Ut57773K28vLyzN06NB07969cgy/+c1vqnXfAA2BuAOoBZ07d07jxo3zt7/9bYnbFi1alJNPPjnl5eUZPnx4hg8fnv/85z858cQTU15enlNOOSXdunXLJptsktGjR2fHHXdMksycOTMPPfRQhg0blvPPPz9rrrnmEvc9Z86cDBs2LP3798/QoUMzZcqUHHfccZk9e3a1xn3YYYfl0EMPTfPmzTN69Oh07959iWVGjx6d0047LTvttFOuv/76/PCHP8ytt96agQMHVlnuxhtvzGeffZZrr702Z5xxRh5++OH84he/WOa2X3jhhZx88snZfPPNc/3116dr16659NJLqyzz5ptv5oc//GFKSkoyYsSInH322XnkkUdyxhlnVC5zzjnn5N13382QIUMyatSorLHGGjnxxBMzY8aMpW73888/T58+ffLJJ5/k6quvzgknnLDEY/n3v/+dww47LO+8804uvfTSDBkyJFOnTs1RRx1VJVqmTJmSn//85znttNMycuTIzJs3L6effnqV8J04cWIefPDBXHjhhbn66qvzzjvvVNneM888k5/85CfZeOONc/3116dv37657bbbcsUVV1Qu88ADD+Sss87Kt771rfzyl7/M97///QwZMiQ333xzksVz5YQTTsj666+fUaNG5fLLL88rr7ySM888c5n7vzrjnzBhQo455pi0adMmw4cPT79+/TJ+/PiceOKJWbRoUeX93H///XnxxRdz5ZVX5tJLL82kSZMyZMiQ5W571qxZueCCC3L00UfnxhtvzDrrrJMBAwYs83lbUXPnzs0xxxyTsrKyXHTRRRk6dGg+/vjj/PCHP8ynn36aZPGcvf/++3PGGWfklltuyZ577plLL710qbEP0BA5LROgFjRu3DitW7fOxx9/vMRtn3zySaZMmZJ+/fplzz33TJK0a9cu48ePz+zZs/PNb34z6667bt5///0qp0OWl5fntNNOq1xnaSoqKnL11Vena9euSZItttgiPXv2zMMPP5zDDjvsK8e9wQYbZIMNNkijRo2WeipmeXl5RowYkYMPPjiDBg1Kkuyxxx5p2bJlBg0alOOPPz7bbbdd5X1de+21KSkpyR577JFnn302//d//5dzzjlnqdu++eabs9lmm1Wus9dee2XmzJlVjkiNGjUq3/jGN3LTTTeladOmSZLNNtssRx99dJ577rl861vfSllZWU477bTss88+SZKtt946t912W+bMmZPWrVsvsd2xY8fmP//5T+67775ssMEGSZK11147/fr1q1zm9ttvz9y5c3PrrbdWnl7buXPnfPe7381tt91WGWezZs3K7bffnp122qlyf51yyil57bXX0r59+8plbrzxxrRt2zZJ8sEHH2Tw4MH5z3/+k3XWWScjRoxIx44dM3z48CTJXnvtlbXXXjvnn39++vbtmw033DDXXnttevbsmUsuuaTyOSgpKcmoUaNy1FFH5a233sqMGTPSp0+fyqNd66yzTv7yl79k0aJFadRo6f9v96vGf91112WnnXbKiBEjKtfZeOONc/zxx+fJJ5+s3OeNGzfOjTfemGbNmiVJXnvttYwZM2ap2/zCggULcs455+Sggw5Kkqy33nrp1atXJk2alAMOOGC561bHgw8+mLfffjsPPfRQ5ftHu3btmr333jt33nlnTjvttJSVlaV9+/b5/ve/nyTp0qVLmjdvnjXWWONrbx+gLjhyB1DH1ltvvWy22Wa5+OKLc8EFF+T3v/99Ntpoo5x55plp2bLlctfdfPPNl3t7y5YtK8MuWRw2m2yyScrKylbK2P/5z39m+vTpOfDAA6tcf/DBBydZ/CmfX+jQoUNKSkoqL2+wwQbLPYL417/+NXvuuWeVdfbff/8qy0yaNCm77757GjVqlIULF2bhwoXZeeed06JFi8pPKN1tt93y85//PGeeeWbGjRuXpk2b5rzzzku7du2Wud1tttmmMuySZN99903jxo0rLz/33HPp0qVLlfdNrrvuuunatWuVUz6bNGlSGXFfPOYkVU4b3XDDDSvD7svLzJkzJy+99FL23nvvyse3cOHC7LXXXlm0aFEmTZqUt99+Ox9++GG6d+++xDKzZs3KSy+9lK222iqtW7fOSSedlMsuuywTJkzIzjvvnP79+y8z7L5q/LNmzcorr7yyxHP/xftKn3vuucrrtt1228qw++J+/nsfLMt//w+Fpe27r2PSpEnZdNNNs+mmm1bus+bNm6dTp075y1/+kmTx3HnqqafSp0+f3HHHHXnvvfcyYMCA7LbbbitlDAC1zZE7gFowb968fPrpp1l//fWXuK1Ro0a5/fbbM3LkyPzxj3/M/fffn+bNm+eII47Ieeedt9x/fH/Vh7Kst956S11n5syZK/4gluKL09e+vJ2WLVumadOmVd5T9+WjHSUlJcv9/rzPPvss66yzTpXrvvGNb1S5PGPGjIwePTqjR49eYv2PPvooSTJ8+PDccMMN+d3vfpeHH344paWlOeigg3LZZZelefPm1dpu48aNq+zrzz77LNtvv/0S66633np58803Ky83bdq0yvP3xc//fcril/fLfy/z2WefZdGiRbnmmmtyzTXXLPUxfnGa4llnnZWzzjprqcu0aNEid911V2644YY88MADufvuu9OqVauccMIJ+clPfrLEOtUZ/8yZM1NRUbHMOfZ1nvsv/Pfzs7R993XMmDEj//znPytPc/5vm222WZLkhBNOyBprrJH77rsvV155Za688sp06tQpV111Vb75zW+ulHEA1CZxB1ALnn/++SxcuDCdOnVa6u3t2rXLlVdemUWLFuWFF17Ivffem9tvvz0dO3asPC2tJj777LMlrvv444+zzTbbJFn8j+wv/2P5vz8M46t8cVrjJ598ssR258+fv9TTHlfkvr98v19+v1WLFi2y77775sgjj1xi/S8CrXXr1rnwwgtz4YUX5tVXX81vf/vb3Hbbbdlqq61ywgknLHW7X/5Ak4qKisqQTRafprm0U2w//vjjr/WYv2yttdZKkpx88snZd999l7i9bdu2leO65JJLKk+f/G8bb7xxksVHbUeMGJH58+enrKwsd9xxR4YNG5bOnTunY8eOKzy2li1bpqSkZInnKFn5+2Fpvu7cbdmyZbbbbrsq7138when+DZu3DjHHXdcjjvuuLz//vt5/PHHM3LkyFx22WWV72cEaMiclgmwklVUVOSmm25K69atlzitMFn8/qM99tgjL7/8cho1apRdd901V1xxRZo0aZL3338/SZZ79G55pk+fnpdffrny8ssvv5ypU6emc+fOSRbHwyeffFLlH8lfPmVzedvefPPNs84661R+CugXHnnkkSSLv/evprp06ZI//elPVT58ZMKECVWW6dSpU/75z3+mffv26dChQzp06JB27drlmmuuyRtvvJHp06ene/fu+cMf/pAk2X777XPeeedlww03zLRp05a53TfeeKPKJ18+88wzmT9/fpXtTpo0qcqX0E+fPj3PPPPM13rMX9aiRYtst912ee+99yofX4cOHVJaWpprr702//73v7PFFlukdevW+eCDD6osM2PGjFx33XX5/PPP83//93/p2rVrpk+fnqZNm6Zr1665+OKLk6Ryjq2otdZaK9tvv/0Sz/2f//znzJw5c6Xuh6Vp0aJF5s6dW+V/YKzI6ca77rprpk6dmo022qhyn7Vv3z633357nnzyySTJj3/848oPftlwww1zzDHH5Lvf/e4y5w5AQ+PIHcDX8Nlnn+WFF15IsvhLzD/44IPce++9ee655zJs2LC0aNFiiXW22mqrrLXWWjnvvPNy2mmnZe21186DDz6YkpKSyk+nbNWqVf7973/n6aefrvIeqK/StGnTnHnmmTn77LOzYMGCDBs2LNttt13lB1LstddeufPOO/PTn/40Bx10UP7yl7/k8ccfr3IfrVq1ypw5c/L4448vcWSocePGOe2003L55Zdn7bXXzr777pt//OMfGTlyZA488MDKI4Q1cdJJJ+WQQw7JqaeemqOOOir/+Mc/cvfdd1dZ5pRTTskRRxyR008/PYccckjmz5+fUaNGZdq0adlhhx2y7rrrZtNNN83gwYMze/bstGvXLk8++WTef//97Lfffkvd7ve///3ceuutOemkkzJgwIDMnTs3w4cPT2lpaeUyxx13XB544IH8+Mc/zsknn5wk+cUvfpGmTZvm2GOPrfFjXpr+/fvn1FNPTYsWLbLffvvlP//5T0aMGJFGjRplm222SZMmTdKvX79cddVVSRZ/KMjUqVNzzTXXZLPNNsvGG2+cli1bpqKiIqeddlp+8pOfpLS0NHfccUdatWqVLl261Hhs/fr1yymnnJIzzjgjvXv3zrRp03Lttddml112yV577bWydsFS7bnnnhkyZEguvPDCHH300Xnttdfy61//utrrH3roobnzzjvz4x//OCeccEJat26d0aNH5w9/+EP+v//v/0uyOOJ/8YtfpE2bNunQoUPeeuutPProoyv9OQaoLeIO4Gv461//mh/84AdJFh/xWnvttbPzzjvnf//3f5f5IQxNmjTJr371q/zsZz/LpZdeWvmdcjfeeGO22mqrJMkPfvCD/OlPf8qJJ56YoUOHVns8G220UY477rj89Kc/zaxZs9KtW7dcfPHFlaed7bXXXhkwYEDuuuuuPPjgg+natWuuuuqqKu/DOvjgg/Pggw/mjDPOyOmnn75E4P3whz9M8+bNc+utt+bee+9N27Zt86Mf/SinnHLKCu27L9t6661z6623ZujQoenXr18233zzXHLJJVU+XbN9+/a54447MmLEiPTv3z/NmjXLrrvumqFDh1a+v/Haa6/N0KFDM2zYsMyYMSObb755hg0blt13332p223WrFnuuOOOXH755Rk4cGBatWqVAQMG5Oqrr65cpl27drn77rtz9dVXZ+DAgWncuHG6dOmS4cOHV/kglpVh3333zahRo3LDDTdk7NixadGiRXbfffecffbZle9l++I5uP3223PrrbemdevWOfDAAzNgwICUlJSkdevWufnmm3PNNdfk3HPPzYIFC7LTTjvltttu+8r3bS7PPvvskxtuuCE33HBDTjnllLRu3To9evTIgAEDqnwATW3Ycsstc8UVV+QXv/hFfvKTn6Rjx475+c9/nsMPP7xa67do0SJ33313hg4dmksvvTTz58/P1ltvnVGjRqVbt25JFv8PhkWLFuU3v/lNRowYkTZt2uTYY4/NaaedVpsPDWClKamozjucAQAAaNC85w4AAKAAxB0AAEABiDsAAIACEHcAAAAFsMp8WuaiRYsya9aslJaWpqSkpL6HAwAAUKcqKiqyYMGCrLXWWkv9XtpVJu5mzZqV119/vb6HAQAAUK+22WabtGzZconrV5m4++LLZLfZZpvK72uCL0yePHmFvugZ6oJ5SUNkXtIQmZc0RA1xXs6fPz+vv/56ZRt92SoTd1+citm0adM0a9asnkdDQ2Re0BCZlzRE5iUNkXlJQ9RQ5+Wy3qbmA1UAAAAKQNwBAAAUgLgDAAAoAHEHAABQAOIOAACgAMQdAABAAYg7AACAAhB3AAAABSDuAAAACkDcAQAAFIC4AwAAKABxBwAAUADiDgAAoADEHQAAQAGIOwAAgAIQdwAAAAUg7gAAAApA3AEAABSAuAMAACiAWo+7zz//PD169MjUqVOTJH/7299y+OGH5+CDD86ZZ56Z+fPn1/YQAAAACq9W4+7FF1/MkUcemSlTpiRZHHr9+vXLZZddlocffjhJct9999XmEAAAAFYLtRp3Y8aMyaBBg9K2bdskydNPP52dd9452223XZLkoosuyn777VebQwAAAFgtNKnNOx88eHCVy++8807WXHPNnHrqqXn33Xez2267ZeDAgbU5BAAAgNVCrcbdl5WXl+epp57K6NGjs+GGG+bCCy/MTTfdlH79+lX7PiZPnlyLI2RVVlZWVt9DgCWYlzRE5iUNkXlJbdpu+x2z1prNV3idVW1e1mncfeMb30jHjh2zySabJEm+973v5a677lqh+2jfvn2aNWtWG8NjFVZWVpZOnTrV9zCgCvOShsi8pCEyL6kLPc8at0LLP3RNrwY3L+fNm7fcg111+lUIe+yxR15++eVMmzYtSfKnP/0pO+64Y10OAQAAoJDq9Mhdu3btctlll+Wkk07KvHnzsv322+e8886ryyEAAAAUUp3E3RNPPFH5c/fu3dO9e/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//PP06NEjU6dOrXL93XffnT59+tTmpgEAAFYrtRZ3L774Yo488shMmTKlyvVvvvlmbrzxxtraLAAAwGqp1uJuzJgxGTRoUNq2bVt53fz583PJJZfk9NNPr63NAgAArJaa1NYdDx48eInrrrnmmhxyyCHZeOONa3y/kydP/jrDosDKysrqewiwBPOShsi8pCEyL6lNnTp1qtF6q9q8rLW4+7Knn34606ZNy/nnn59JkybV+H7at2+fZs2arcSRUQRlZWU1/qWF2mJe0hCZlzRE5iUNVUObl/PmzVvuwa46i7vx48fnjTfeSK9evTJ79ux8/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/vnn6dGjR6ZOnZokGT16dHr06JGePXvm/PPPz/z582t7CAAAAIVXq3H34osv5sgjj8yUKVOSJG+//XZuueWW3HPPPfntb3+bRYsW5de//nVtDgEAAGC1UKtxN2bMmAwaNCht27ZNkjRt2jSXXnppWrRokZKSkmyzzTZ5//33a3MIAAAAq4UmtXnngwcPrnJ5o402ykYbbZQkmT59eu6+++4MGTJkhe5z8uTJK218FEtZWVl9DwGWYF7SEJmXNETmJbWpU6dONVpvVZuXtRp3y/LBBx/k+OOPzyGHHJIuXbqs0Lrt27dPs2bNamlkrKrKyspq/EsLtcW8pCEyL2mIzEsaqoY2L+fNm7fcg111/mmZb731Vo488sj8z//8T0499dS63jwAAEAh1emRu88//zx9+/bNgAED0qtXr7rcNAAAQKHV6ZG7++67Lx9//HFuvfXW9OrVK7169cp1111Xl0MAAAAopDo5cvfEE08kSY477rgcd9xxdbFJAACA1Uqdv+cOAACAlU/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/PPP06NHj0ydOjVJMnHixPTs2TP7779/hg8fXtubBwAAWC3Uaty9+OKLOfLIIzNlypQkydy5c3PBBRdk1KhReeSRRzJ58uRMmDChNocAAACwWqjVuBszZkwGDRqUtm3bJkleeumlbLrpptlkk03SpEmT9OzZM48++mhtDgEAAGC10KQ273zw4MFVLn/44Ydp06ZN5eW2bdvmgw8+qM0hAAAArBZqNe6+rKKiYonrSkpKVug+Jk+evLKGQ8GUlZXV9xBgCeYlDZF5SUNkXlKbOnXqVKP1VrV5Wadxt/766+fjjz+uvPzhhx9WnrJZXe3bt0+zZs1W9tBYxZWVldX4lxZqi3lJQ2Re0hCZlzRUDW1ezps3b7kHu+r0qxA6duyYt99+O++8807Ky8szfvz47LXXXnU5BAAAgEKq0yN3zZo1y1VXXZV+/fpl3rx56datWw488MC6HAIAAEAh1UncPfHEE5U/d+3aNb/97W/rYrMAAACrjTo9LRMAAIDaIe4AAAAKQNwBAAAUgLgDAAAoAHEHAABQAOIOAACgAMQdAABAAYg7AACAAhB3AAAABSDuAAAACkDcAQAAFIC4AwAAKABxBwAAUADiDgAAoADEHQAAQAGIOwAAgAIQdwAAAAUg7gAAAApA3AEAABSAuAMAACgAcQcAAFAA1Yq7jz76KCeccEIOOOCAfPzxx+nbt28+/PDD2h4bAAAA1VStuPvpT3+a7373u2nWrFnWXnvtbLfddrnoootqe2wAAABUU7Xi7l//+lcOP/zwNGrUKKWlpTnnnHMybdq02h4bAAAA1VStuCspKcmiRYsqL3/++edVLgMAAFC/mlRnof333z9nn312Zs6cmXvuuSf33ntvvve979X22AAAAKimasXdSSedlAcffDCLFi3KxIkTc8QRR+TQQw+t7bEBAABQTdWKu4ULF6ZRo0YZMWJEPvroozz88MOpqKhISUlJbY8PAACAaqjWe+4uvfTSPPnkk4tXaNQoZWVlufLKK2tzXAAAAKyAah25e+GFFzJ+/PgkyXrrrZfrrrsuvXr1qtWBAQAAUH3VOnK3YMGCzJ8/v/LywoULa21AAAAArLhqHbnr3r17+vbtm169eqWkpCTjx49Pt27dantsAAAAVFO14u7cc8/N3XffnT/+8Y9p0qRJ9ttvvxxxxBG1PTYAAACqqVpx17hx4xxzzDE55phjans8AAAA1EC14u6RRx7JsGHD8umnn6aioqLy+r/+9a+1NjAAAACqr1pxd91112XgwIHZYYcdfLcdAABAA1StuGvVqlX233//2h4LAAAANVStr0Lo2LFjJkyYUNtjAQAAoIaqdeRuwoQJueuuu1JaWprS0tJUVFSkpKTEe+4AAAAaiGrF3e23317LwwAAAODrqNZpmRtttFH+/ve/Z8yYMVl33XXzt7/9LRtttFFtjw0AAIBqqlbc3XTTTfnNb36TRx99NHPnzs3111+fG264obbHBgAAQDVVK+4efvjh/OpXv8oaa6yRddZZJ2PGjMn48eNre2wAAABUU7XirkmTJmnatGnl5VatWqVJk2q9XQ8AAIA6UK1Ca9euXZ588smUlJRk/vz5ueWWW7znDgAAoAGpVtxdfPHFOffcc/OPf/wjO++8czp27Jhhw4bV9tgAAACopmrF3frrr5877rgjc+bMSXl5eVq0aFHb4wIAAGAFVCvubrvttqVe/6Mf/WilDgYAAICaqVbcvf7665U/z58/P2VlZenSpUutDQoAAIAVU624GzJkSJXL06dPz7nnnlsrAwIAAGDFVeurEL5s3XXXzb/+9a+VPRYAAABqaIXfc1dRUZHJkydnvfXWq7VBAQAAsGJW+D13yeLvvXNaJgAAQMNRo/fcAQAA0LBUK+769OmTkpKSZd7+v//7vyttQAAAAKy4asVd+/bt89Zbb+Xwww9PaWlpxo0bl4ULF+bggw+u7fEBAABQDdWKu7/+9a/59a9/ncaNGydJ9txzzxx++OE54IADarTRcePG5aabbkqS7LXXXjnvvPNqdD8AAAAsVq2vQpg+fXrmz59feXnWrFmZO3dujTY4Z86cDB48OHfeeWfGjRuX559/PhMnTqzRfQEAALBYtY7c9ejRI4cffnj222+/VFRU5He/+12OOeaYGm2wvLw8ixYtypw5c7Lmmmtm4cKFadasWY3uCwAAgMVKKioqKqqz4GOPPZa//OUvadasWbp3757OnTvXeKN33nlnrr766jRv3jydO3fOyJEjl/uBLUkyb968TJ48ucbbBAAAVk+dOnVKz7PGrdA6D13TK2VlZbU0oq+nffv2Sz1AVq0jd0my/vrrZ+utt07v3r3z8ssv13ggr732Wu6///786U9/SsuWLXP22WfnlltuyfHHH1+t9Zf1QFi9lZWVpVOnTvU9DKjCvKQhMi9piMxLGqqGNi+/6oDXct9zt2DBgiTJ/fffn/PPPz8333xzZs6cmVNOOSVjxoyp0YCeeuqpdO3aNeutt16aNm2a3r1759lnn63RfQEAALDYcuPusMMOy1tvvZW77roro0ePTosWLbLeeutl7NixueOOO2q0we222y4TJ07M7NmzU1FRkSeeeCIdOnSo0X0BAACw2HJPyzzssMNy3XXXpVGjRmnRokXl9e3atav8WoQVtccee+SVV15J7969U1pamg4dOuSEE06o0X0BAACw2HLj7uijj87RRx+dvn375tVXX6380JPf/va3WXvttWu80RNOOEHQAQAArETV+kCVCy64IKeffnrefffd7LHHHmnWrFlGjRpV22MDAACgmqoVd3Pnzs24ceMyZcqUlJeXZ/PNN09paWltjw0AAIBqWu4Hqnzh7LPPTuPGjbPllltmm222EXYAAAANTLXibtttt81DDz2U999/PzNmzKj8DwAAgIahWqdl/vGPf8yjjz5a5bqSkpK8+uqrtTIoAAAAVky14u7vf/97bY8DAACAr2G5p2VefPHFlT9Pnz691gcDAABAzSw37iZPnlz5c9++fWt9MAAAANTMcuOuoqJiqT8DAADQsFTr0zKTxR+gAgAAQMO03A9UWbRoUT799NNUVFSkvLy88ucvtG7durbHBwAAQDUsN+5ef/31fPvb364Mui5dulTe5qsQAAAAGo7lxt1rr71WV+MAAADga6j2e+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+KJJ9K7d+8ceOCBueKKK+pjCAAAAIVS53H33nvvZdCgQRk1alQeeuihvPLKK5kwYUJdDwMAAKBQmtT1Bh977LEcdNBB2WCDDZIkw4cPT7Nmzep6GAAAAIVS53H3zjvvpLS0NH379s1HH32UvffeO2eccUa11588eXLtDY5VWllZWX0PAZZgXtIQmZc0ROYltalTp041Wm9Vm5d1Hnfl5eV5/vnnc+edd2bNNdfMKaeckgceeCC9e/eu1vrt27d3pI8llJWV1fiXFmqLeUlDZF7SEJmXNFQNbV7OmzdvuQe76vw9d9/4xjfStWvXrLvuumnevHn23XffvPTSS3U9DAAAgEKp87jbe++989RTT+Wzzz5LeXl5/vznP2fHHXes62EAAAAUSp2fltmxY8ccf/zxOeqoo7JgwYJ85zvfySGHHFLXwwAAACiUOo+7JDn00ENz6KGH1semAQAACqlevsQcAACAlUvcAQAAFIC4AwAAKABxBwAAUADiDgAAoADEHQAAQAGIOwAAgAIQdwAAAAUg7gAAAApA3AEAABSAuAMAACgAcQcAAFAA4g4AAKAAxB0AAEABiDsAAIACEHcAAAAFIO4AAAAKQNwBAAAUgLgDAAAoAHEHAABQAOIOAACgAMQdAABAAYg7AACAAhB3AAAABSDuAAAACkDcAQAAFIC4A2rV/AXldboei9Vk/9nnALBqa1LfAwCKrWlp4/Q8a9wKr/fQNb1qYTSrj5rsd/scAFZtjtwBAAAUgLgDAAAoAHEHAABQAOIOAACgAMQdAABAAYg7AACAAhB3AAAABSDuAAAACkDcAQAAFIC4AwAAKABxBwAAUADiDgAAoADEHQAAQAGIOwAAgAIQdwAAAAUg7gAAAApA3AEAABSAuAMAACgAcQcAAFAA4g4AAKAAxB0AAEABiDsAAIACEHcAAAAFIO4AAAAKQNwBAAAUgLgDAAAoAHEHAABQAPUadz/72c8ycODA+hwCAABAIdRb3D3zzDN54IEH6mvzAAAAhVIvcTdjxowMHz48J510Un1sHgAAoHDqJe4uueSSDBgwIK1ataqPzQMAABROk7re4L333pt27dqla9euGTt27AqvP3ny5FoYFUVQVlZW30OoF9ttv2PWWrP5Cq83b/7CNGu6Yi8Bs2bPzWuvvrxC63Tq1GmFlv9vRXhO6+sx1HS/N+R9XtO5XpN5W3QN+XmmmL7q93dZr1l+f1lZivh3cWnqPO4eeeSRfPTRR+nVq1c+/fTTzJ49O1deeWUuuOCCaq3fvn37NGvWrJZHyaqmrKzsa0XEqq7nWeNWeJ2Hrum1wus9dE2vOt3Pq/pzuirOy4Y+3prO9Yb+uOrSqjgvKQa/v6yKGtr8mzdv3nIPdtV53N12222VP48dOzbPPvtstcMOAACApfM9dwAAAAVQ50fu/lvv3r3Tu3fv+hwCAABAIThyBwAAUADiDgAAoADEHQAAQAGIOwAAgAIQdwAAAAUg7gAAAApA3AEAABSAuAMAACgAcQcAAFAA4g4AAKAAxB0AAEABiDsAAIACEHcAAAAFIO4AAAAKQNwBAAAUgLgDAAAoAHEHAABQAOIOAACgAMQdAABAAYg7AACAAhB3AAAABSDuAAAACkDcAQAAFIC4AwAAKABxBwAAUADiDgAAoADEHQAAQAGIO5Zp/oLyOlkHAKgf/tZDsTSp7wHQcDUtbZyeZ41boXUeuqZXLY0GAFjZ/K2HYnHkDgAAoADEHQAAQAGIOwAAgAIQdwAAAAUg7gAAAApA3AEAABSAuAMAACgAcQcAAFAA4g4AAKAAxB0AAEABiDsAAIACEHcAAAAFIO4AAAAKQNwBAAAUgLgDAAAoAHEHAABQAOIOAACgAMQdAABAAYg7AACAAhB3AAAABSDuAAAACkDcAQAAFIC4AwAAKABxBwAAUADiDgAAoADEHQAAQAGIOwAAgAJoUh8bvf766/O73/0uSdKtW7ece+659TEMAACAwqjzI3cTJ07MU089lQceeCAPPvhgXn755Tz22GN1PQwAAIBCqfMjd23atMnAgQPTtGnTJMmWW26Z999/v66HAQAAUCh1Hndbb7115c9TpkzJI488knvuuaeuhwEAAFAo9fKeuyR54403cuKJJ+a8887LZpttVu31Jk+eXHuDqqHttt8xa63ZfIXWmTV7bl579eVaGtHK0alTpxqtV1ZWtpJH0rC3W99q+jzV1Iru568zviI8p/X1GFa139/qWN3n0sq0IvujqH/jWKwmv1fzF5SnaWnjWhjN0vn9rTm/v/9PEf8uLk29xF1ZWVn69++fCy64IAcffPAKrdu+ffs0a9aslkZWcz3PGrdCyz90Ta86/0d5XamPx1VWVlbY/dnQ1OV+XtWf01VxXq5q462uoj6umqjJvPQ3jv/WtLRxjeZETZlLX4/f36+noe2LefPmLfdgV53H3bRp03Lqqadm+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+BwANXdPSxul51rgVXu+ha3rVwmgAAGDpHLkDAAAoAHEHAABQAOIOAACgAMQdAABAAYg7AACAAhB3AAAABSDuAAAACkDcAQAAFIC4AwAAKABxBwAAUADiDgAAoADEHQAAQAGIOwAAgAIQdwAAAAUg7gAAAApA3AEAABSAuAMAACgAcQcAAFAA4g4AAKAAxB0AAEABiDsAAIACEHcAAAAFIO4AAAAKQNwBAAAUgLgDAAAoAHEHAABQAOIOAACgAOol7h566KEcdNBB2W+//XL33XfXxxAAAAAKpUldb/CDDz7I8OHDM3bs2DRt2jRHHHFEunTpkq222qquhwIAAFAYdR53EydOzLe//e20bt06SXLAAQfk0UcfzWmnnbbc9SoqKpIk8+fPr+0h1kjrtRqv0PLz5s2rpZGsXKvS46rNba/ofkjqdl/UdHx19fw29P1Xm+rzcaxKv7/VtTrPpZVpRfdJEecS/09Nnt+6WOeL9fh6/P7+P0XYF1+00Bdt9GUlFcu6pZbceOONmT17dgYMGJAkuffee/PSSy/l8ssvX+56M2fOzOuvv14XQwQAAGiwttlmm7Rs2XKJ6+v8yN3SWrKkpOQr11trrbWyzTbbpLS0tFrLAwAAFElFRUUWLFiQtdZaa6m313ncrb/++nn++ecrL3/44Ydp27btV67XqFGjpdYpAADA6qJ58+bLvK3OPy1z9913zzPPPJPp06dnzpw5+cMf/pC99tqrrocBAABQKPVy5G7AgAE55phjsmDBghx66KHZaaed6noYAAAAhVLnH6gCAADAylcvX2IOAADAyiXuAAAACkDcAQAAFIC4AwAAKABxxyrn+uuvz8EHH5yDDz44Q4cOTZJMnDgxPXv2zP7775/hw4fX8whZnf3sZz/LwIEDkySvvvpqDjnkkBxwwAG58MILs3DhwnoeHaubJ554Ir17986BBx6YK664IonXS+rfuHHjKv+O/+xnP0vi9ZL68/nnn6dHjx6ZOnVqkmW/Rq4qc1TcsUqZOHFinnrqqTzwwAN58MEH8/LLL2f8+PG54IILMmrUqDzyyCOZPHlyJkyYUN9DZTX0zDPP5IEHHqi8fM455+Tiiy/O73//+1RUVGTMmDH1ODpWN++9914GDRqUUaNG5aGHHsorr7ySCRMmeL2kXs2ZMyeDBw/OnXfemXHjxuX555/PxIkTvV5SL1588cUceeSRmTJlSpJk7ty5y3yNXFXmqLhjldKmTZsMHDgwTZs2TWlpabbccstMmTIlm266aTbZZJM0adIkPXv2zKOPPlrfQ2U1M2PGjAwfPjwnnXRSkuRf//pX5s6dm5133jlJ0rt3b/OSOvXYY4/loIMOygYbbJDS0tIMHz48a6yxhtdL6lV5eXkWLVqUOXPmZOHChVm4cGGaNGni9ZJ6MWbMmAwaNCht27ZNkrz00ktLfY1clf6m1/mXmMPXsfXWW1f+PGXKlDzyyCPp06dP2rRpU3l927Zt88EHH9TH8FiNXXLJJRkwYECmTZuWJPnwww+rzMs2bdqYl9Spd955J6Wlpenbt28++uij7L333tl66629XlKvWrRokdNPPz3f+9730rx583Tu3DmlpaVeL6kXgwcPrnL5y3+7v3iNXJX+pjtyxyrpjTfeyI9//OOcd955+eY3v7nE7SUlJfUwKlZX9957b9q1a5euXbtWXldRUbHEcuYldam8vDzPPPNMrr766owZMyZ///vfK99T8t/MS+rSa6+9lvvvvz9/+tOf8tRTT6VRo0Z5+umnl1jOvKQ+LOtv96r0N92RO1Y5ZWVl6d+/fy644IIcfPDBefbZZ/Pxxx9X3v7hhx9WHl6HuvDII4/ko48+Sq9evfLpp59m9uzZKSkpqTIvP/roI/OSOvWNb3wjXbt2zbrrrpsk2XffffPoo4+mcePGlct4vaSuPfXUU+natWvWW2+9JItPb7vlllu8XtIgrL/++kv9N+WXr2/Ic9SRO1Yp06ZNy6mnnpphw4bl4IMPTpJ07Ngxb7/9dt55552Ul5dn/Pjx2Wuvvep5pKxObrvttowfPz7jxo1L//79s88++2TIkCFp1qxZysrKkiQPPvigeUmd2nvvvfPUU0/ls88+S3l5ef785z/nwAMP9HpJvdpuu+0yceLEzJ49OxUVFXniiSfSuXNnr5c0CMv6N+VGG220ysxRR+5Ypdxyyy2ZN29errrqqsrrjjjiiFx11VXp169f5s2bl27duuXAAw+sx1HCYsOGDctFF12UWbNmZYcddsgxxxxT30NiNdKxY8ccf/zxOeqoo7JgwYJ85zvfyZFHHpktttjC6yX1Zo899sgrr7yS3r17p7S0NB06dMgJJ5yQ/fbbz+sl9a5Zs2bL/DflqvI3vaRiaSeRAgAAsEpxWiYAAEABiDsAAIACEHcAAAAFIO4AAAAKQNwBAAAUgK9CAGCVMHXq1Oy3337ZZpttKq+rqKjIMccck0MPPbQeR7Z0L730Uu67775cdtll9T0UAFYT4g6AVUbz5s0zbty4yssffPBBevTokfbt22e77barx5Et6c0338wHH3xQ38MAYDUi7gBYZa2//vrZdNNNM2XKlPzxj3/Mww8/nMaNG2fzzTfPxRdfnDZt2qRPnz45+uijK7+I9r8vt2/fPvvuu29ee+21DBs2LIsWLcoVV1yROXPmpLS0NOeee266du2at956K4MHD86MGTNSXl6ePn365NBDD82kSZMyfPjwbLLJJnnjjTcyf/78XHLJJdl0003z85//PDNnzsz555+fwYMH58orr8yLL76YWbNmpaKiIldccUU6deqU6dOn5/zzz8+7776b1q1bp02bNtl6663Tr1+/ZW4XAJZG3AGwyvrb3/6Wd999N2+99Vb+/Oc/57777suaa66ZkSNHZuDAgbnllluWu/6CBQuy995757rrrqv8+Yorrkj37t0zefLknH/++bn//vvTv3//DB06NDvuuGNmzpyZH/zgB9lqq62SLD79ctCgQdl+++1z66235vrrr89dd92V/v375/e//32GDBmSv/3tb/nwww8zevToNGrUKDfddFN+9atfpVOnTrniiiuy1VZb5cYbb8yHH36Y3r17Z+utt87ChQuXud2dd965DvYuAKsacQfAKmPu3Lnp1atXkqS8vDzrrLNOrr766owdOza9e/fOmmuumSQ55phj8stf/jLz58//yvvcbbfdkiSvv/56GjVqlO7duydJ2rdvn4ceeihvvvlm3n333VxwwQVVxvHKK69kyy23zIYbbpjtt98+SbLDDjvkgQceWGIbu+yyS9Zee+3cc889ee+99zJp0qSstdZaSZIJEyZUrtO2bdvKI4xTpkxZ5nbFHQBLI+4AWGV8+T13X7j//vurXF60aFEWLlxYebmioqLy5wULFlRZ9osgbNy4cUpKSqrc9vrrr6eioiKtWrWqst2PP/44LVu2zAsvvJDmzZtXXl9SUlJlW1948sknM3jw4PzoRz/Kvvvumy222CK//e1vkyRNmjSpsk6jRos/yLq8vHyZ2wWApfFVCACs8vbYY4+MHTs2s2fPTpLceeed+da3vpWmTZtm3XXXzeTJk5Mk7777bv7xj38s9T622GKLlJSU5Omnn06SvPzyyzn22GOz+eabp1mzZpWRNW3atPTo0aPyPpelcePGlYH59NNPZ++9985RRx2VDh065PHHH095eXmSpFu3brnvvvuSJP/5z3/y+OOPp6SkpMbbBWD15cgdAKu8Qw89NNOmTcthhx2WRYsWZdNNN82wYcOSJCeffHIGDhyYCRMmZIsttqg8DfPLmjZtmpEjR+bKK6/M0KFDU1pampEjR6Zp06YZNWpUBg8enJtvvjkLFy7M6aefnk6dOmXSpEnLHNMuu+ySESNG5NRTT82ZZ56Zs88+Oz179kzjxo2z22675Q9/+EMWLVqU888/PxdddFF69uyZ1q1bZ8MNN0zz5s2Xu10AWJqSiqWdPwIA1Im77747O+ywQ3bZZZfMnz8/Rx11VPr165du3brV99AAWMU4cgcA9WirrbbK5ZdfnkWLFmXBggU58MADhR0ANeLIHQAAQAH4QBUAAIACEHcAAAAFIO4AAAAKQNwBAAAUgLgDAAAoAHEHAABQAP8/0Q/wsoVW45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Google Shape;11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770" y="1178988"/>
            <a:ext cx="988169" cy="171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710" y="366513"/>
            <a:ext cx="2197525" cy="198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6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/>
          <p:nvPr/>
        </p:nvSpPr>
        <p:spPr>
          <a:xfrm>
            <a:off x="6548650" y="2164300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A1C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4629283" y="1644100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A1C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790550" y="1644100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A1C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2709917" y="2164250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A1C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Mise en oeuvre de l’interactivit</a:t>
            </a:r>
            <a:r>
              <a:rPr lang="fr-FR" dirty="0" smtClean="0"/>
              <a:t>é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1"/>
          </p:nvPr>
        </p:nvSpPr>
        <p:spPr>
          <a:xfrm>
            <a:off x="797035" y="2477255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smtClean="0"/>
              <a:t>Cr</a:t>
            </a:r>
            <a:r>
              <a:rPr lang="fr-FR" dirty="0" smtClean="0"/>
              <a:t>é</a:t>
            </a:r>
            <a:r>
              <a:rPr lang="en-HK" dirty="0" err="1" smtClean="0"/>
              <a:t>ation</a:t>
            </a:r>
            <a:r>
              <a:rPr lang="en-HK" dirty="0" smtClean="0"/>
              <a:t> du code </a:t>
            </a:r>
            <a:r>
              <a:rPr lang="en-HK" dirty="0" err="1" smtClean="0"/>
              <a:t>interactif</a:t>
            </a:r>
            <a:r>
              <a:rPr lang="en-HK" dirty="0" smtClean="0"/>
              <a:t> </a:t>
            </a:r>
            <a:r>
              <a:rPr lang="en-HK" dirty="0" err="1" smtClean="0"/>
              <a:t>dans</a:t>
            </a:r>
            <a:r>
              <a:rPr lang="en-HK" dirty="0" smtClean="0"/>
              <a:t> </a:t>
            </a:r>
            <a:r>
              <a:rPr lang="en-HK" dirty="0" err="1" smtClean="0"/>
              <a:t>Jupyter</a:t>
            </a:r>
            <a:r>
              <a:rPr lang="en-HK" dirty="0" smtClean="0"/>
              <a:t> Notebook avec des widgets de </a:t>
            </a:r>
            <a:r>
              <a:rPr lang="en-HK" dirty="0" err="1" smtClean="0"/>
              <a:t>ipywidgets</a:t>
            </a:r>
            <a:endParaRPr dirty="0"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4"/>
          </p:nvPr>
        </p:nvSpPr>
        <p:spPr>
          <a:xfrm>
            <a:off x="2711011" y="2564801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smtClean="0"/>
              <a:t>Push et Commit du notebook, </a:t>
            </a:r>
            <a:r>
              <a:rPr lang="en-HK" dirty="0" err="1" smtClean="0"/>
              <a:t>ses</a:t>
            </a:r>
            <a:r>
              <a:rPr lang="en-HK" dirty="0" smtClean="0"/>
              <a:t> d</a:t>
            </a:r>
            <a:r>
              <a:rPr lang="fr-FR" dirty="0" smtClean="0"/>
              <a:t>é</a:t>
            </a:r>
            <a:r>
              <a:rPr lang="en-HK" dirty="0" err="1" smtClean="0"/>
              <a:t>pendances</a:t>
            </a:r>
            <a:r>
              <a:rPr lang="en-HK" dirty="0" smtClean="0"/>
              <a:t>, requirements  etc..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6"/>
          </p:nvPr>
        </p:nvSpPr>
        <p:spPr>
          <a:xfrm>
            <a:off x="4630074" y="2329702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Liaison du repository github avec le container binder pour mettre en ligne dans l’environnement du projet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8"/>
          </p:nvPr>
        </p:nvSpPr>
        <p:spPr>
          <a:xfrm>
            <a:off x="6548650" y="2629591"/>
            <a:ext cx="1804800" cy="975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Lancement de l’application interactive simplement en un seul click. L’agent de la Sant</a:t>
            </a:r>
            <a:r>
              <a:rPr lang="fr-FR" dirty="0" smtClean="0"/>
              <a:t>é</a:t>
            </a:r>
            <a:r>
              <a:rPr lang="en-HK" dirty="0" smtClean="0"/>
              <a:t> </a:t>
            </a:r>
            <a:r>
              <a:rPr lang="en-HK" dirty="0" err="1" smtClean="0"/>
              <a:t>publique</a:t>
            </a:r>
            <a:r>
              <a:rPr lang="en-HK" dirty="0" smtClean="0"/>
              <a:t> ne </a:t>
            </a:r>
            <a:r>
              <a:rPr lang="en-HK" dirty="0" err="1" smtClean="0"/>
              <a:t>voit</a:t>
            </a:r>
            <a:r>
              <a:rPr lang="en-HK" dirty="0" smtClean="0"/>
              <a:t> que </a:t>
            </a:r>
            <a:r>
              <a:rPr lang="en-HK" dirty="0" err="1" smtClean="0"/>
              <a:t>cette</a:t>
            </a:r>
            <a:r>
              <a:rPr lang="en-HK" dirty="0" smtClean="0"/>
              <a:t> </a:t>
            </a:r>
            <a:r>
              <a:rPr lang="fr-FR" dirty="0" smtClean="0"/>
              <a:t>é</a:t>
            </a:r>
            <a:r>
              <a:rPr lang="en-HK" dirty="0" smtClean="0"/>
              <a:t>tape</a:t>
            </a:r>
            <a:endParaRPr dirty="0"/>
          </a:p>
        </p:txBody>
      </p:sp>
      <p:cxnSp>
        <p:nvCxnSpPr>
          <p:cNvPr id="257" name="Google Shape;257;p30"/>
          <p:cNvCxnSpPr/>
          <p:nvPr/>
        </p:nvCxnSpPr>
        <p:spPr>
          <a:xfrm>
            <a:off x="5371601" y="695425"/>
            <a:ext cx="496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675" y="1768903"/>
            <a:ext cx="845026" cy="7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625" y="3266588"/>
            <a:ext cx="671806" cy="7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838" y="3266588"/>
            <a:ext cx="781675" cy="7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9">
            <a:off x="3236900" y="1768917"/>
            <a:ext cx="751352" cy="76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1" y="1029846"/>
            <a:ext cx="1303020" cy="1357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90" y="3655537"/>
            <a:ext cx="1680963" cy="743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83" y="1500837"/>
            <a:ext cx="1752199" cy="641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44" y="3688293"/>
            <a:ext cx="1607211" cy="710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17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4"/>
          <p:cNvSpPr txBox="1">
            <a:spLocks noGrp="1"/>
          </p:cNvSpPr>
          <p:nvPr>
            <p:ph type="ctrTitle"/>
          </p:nvPr>
        </p:nvSpPr>
        <p:spPr>
          <a:xfrm>
            <a:off x="404508" y="392038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CONCLUSIONS</a:t>
            </a:r>
            <a:endParaRPr dirty="0"/>
          </a:p>
        </p:txBody>
      </p:sp>
      <p:sp>
        <p:nvSpPr>
          <p:cNvPr id="1010" name="Google Shape;1010;p44"/>
          <p:cNvSpPr txBox="1">
            <a:spLocks noGrp="1"/>
          </p:cNvSpPr>
          <p:nvPr>
            <p:ph type="ctrTitle" idx="4294967295"/>
          </p:nvPr>
        </p:nvSpPr>
        <p:spPr>
          <a:xfrm>
            <a:off x="6001976" y="882663"/>
            <a:ext cx="2996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Pistes d’am</a:t>
            </a:r>
            <a:r>
              <a:rPr lang="fr-FR" sz="1400" dirty="0" smtClean="0"/>
              <a:t>é</a:t>
            </a:r>
            <a:r>
              <a:rPr lang="en-HK" sz="1400" dirty="0" err="1" smtClean="0"/>
              <a:t>lioration</a:t>
            </a:r>
            <a:endParaRPr sz="1400" dirty="0"/>
          </a:p>
        </p:txBody>
      </p:sp>
      <p:sp>
        <p:nvSpPr>
          <p:cNvPr id="1013" name="Google Shape;1013;p44"/>
          <p:cNvSpPr txBox="1">
            <a:spLocks noGrp="1"/>
          </p:cNvSpPr>
          <p:nvPr>
            <p:ph type="subTitle" idx="4294967295"/>
          </p:nvPr>
        </p:nvSpPr>
        <p:spPr>
          <a:xfrm>
            <a:off x="1491414" y="1350994"/>
            <a:ext cx="2755858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/>
              <a:t>Venus has a beautiful name, but it’s terribly hot, even hotter than Mercury</a:t>
            </a:r>
            <a:endParaRPr sz="1000" dirty="0"/>
          </a:p>
        </p:txBody>
      </p:sp>
      <p:sp>
        <p:nvSpPr>
          <p:cNvPr id="1014" name="Google Shape;1014;p44"/>
          <p:cNvSpPr txBox="1">
            <a:spLocks noGrp="1"/>
          </p:cNvSpPr>
          <p:nvPr>
            <p:ph type="subTitle" idx="4294967295"/>
          </p:nvPr>
        </p:nvSpPr>
        <p:spPr>
          <a:xfrm>
            <a:off x="1491414" y="2195050"/>
            <a:ext cx="2755858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Mercury is the closest planet to the Sun and the smallest one in the Solar System</a:t>
            </a:r>
            <a:endParaRPr sz="1000" dirty="0"/>
          </a:p>
        </p:txBody>
      </p:sp>
      <p:sp>
        <p:nvSpPr>
          <p:cNvPr id="1015" name="Google Shape;1015;p44"/>
          <p:cNvSpPr txBox="1">
            <a:spLocks noGrp="1"/>
          </p:cNvSpPr>
          <p:nvPr>
            <p:ph type="subTitle" idx="4294967295"/>
          </p:nvPr>
        </p:nvSpPr>
        <p:spPr>
          <a:xfrm>
            <a:off x="1491414" y="3125806"/>
            <a:ext cx="2755858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Despite being red, Mars is a cold place. The planet is full of iron oxide dust</a:t>
            </a:r>
            <a:endParaRPr sz="1000" dirty="0"/>
          </a:p>
        </p:txBody>
      </p:sp>
      <p:sp>
        <p:nvSpPr>
          <p:cNvPr id="1016" name="Google Shape;1016;p44"/>
          <p:cNvSpPr/>
          <p:nvPr/>
        </p:nvSpPr>
        <p:spPr>
          <a:xfrm>
            <a:off x="5193752" y="2164750"/>
            <a:ext cx="723300" cy="723300"/>
          </a:xfrm>
          <a:prstGeom prst="donut">
            <a:avLst>
              <a:gd name="adj" fmla="val 25000"/>
            </a:avLst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4"/>
          <p:cNvSpPr/>
          <p:nvPr/>
        </p:nvSpPr>
        <p:spPr>
          <a:xfrm>
            <a:off x="5193752" y="2161066"/>
            <a:ext cx="723300" cy="723300"/>
          </a:xfrm>
          <a:prstGeom prst="blockArc">
            <a:avLst>
              <a:gd name="adj1" fmla="val 3925824"/>
              <a:gd name="adj2" fmla="val 0"/>
              <a:gd name="adj3" fmla="val 25000"/>
            </a:avLst>
          </a:prstGeom>
          <a:solidFill>
            <a:srgbClr val="A1C4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18" name="Google Shape;1018;p44"/>
          <p:cNvSpPr/>
          <p:nvPr/>
        </p:nvSpPr>
        <p:spPr>
          <a:xfrm>
            <a:off x="5193752" y="2998000"/>
            <a:ext cx="723300" cy="723300"/>
          </a:xfrm>
          <a:prstGeom prst="donut">
            <a:avLst>
              <a:gd name="adj" fmla="val 25000"/>
            </a:avLst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4"/>
          <p:cNvSpPr/>
          <p:nvPr/>
        </p:nvSpPr>
        <p:spPr>
          <a:xfrm>
            <a:off x="5193752" y="2998000"/>
            <a:ext cx="723300" cy="723300"/>
          </a:xfrm>
          <a:prstGeom prst="blockArc">
            <a:avLst>
              <a:gd name="adj1" fmla="val 8447615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4"/>
          <p:cNvSpPr/>
          <p:nvPr/>
        </p:nvSpPr>
        <p:spPr>
          <a:xfrm>
            <a:off x="5193752" y="3831250"/>
            <a:ext cx="723300" cy="723300"/>
          </a:xfrm>
          <a:prstGeom prst="donut">
            <a:avLst>
              <a:gd name="adj" fmla="val 25000"/>
            </a:avLst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4"/>
          <p:cNvSpPr/>
          <p:nvPr/>
        </p:nvSpPr>
        <p:spPr>
          <a:xfrm>
            <a:off x="5193752" y="3831250"/>
            <a:ext cx="723300" cy="723300"/>
          </a:xfrm>
          <a:prstGeom prst="blockArc">
            <a:avLst>
              <a:gd name="adj1" fmla="val 13538117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4"/>
          <p:cNvSpPr txBox="1">
            <a:spLocks noGrp="1"/>
          </p:cNvSpPr>
          <p:nvPr>
            <p:ph type="subTitle" idx="4294967295"/>
          </p:nvPr>
        </p:nvSpPr>
        <p:spPr>
          <a:xfrm>
            <a:off x="6478305" y="2282500"/>
            <a:ext cx="1683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Saturn is a gas giant, composed mostly of hydrogen and helium</a:t>
            </a:r>
            <a:endParaRPr sz="1000"/>
          </a:p>
        </p:txBody>
      </p:sp>
      <p:sp>
        <p:nvSpPr>
          <p:cNvPr id="1026" name="Google Shape;1026;p44"/>
          <p:cNvSpPr txBox="1">
            <a:spLocks noGrp="1"/>
          </p:cNvSpPr>
          <p:nvPr>
            <p:ph type="subTitle" idx="4294967295"/>
          </p:nvPr>
        </p:nvSpPr>
        <p:spPr>
          <a:xfrm>
            <a:off x="6478305" y="3115750"/>
            <a:ext cx="1683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Jupiter is a gas giant and the biggest planet in our Solar System</a:t>
            </a:r>
            <a:endParaRPr sz="1000"/>
          </a:p>
        </p:txBody>
      </p:sp>
      <p:sp>
        <p:nvSpPr>
          <p:cNvPr id="1027" name="Google Shape;1027;p44"/>
          <p:cNvSpPr txBox="1">
            <a:spLocks noGrp="1"/>
          </p:cNvSpPr>
          <p:nvPr>
            <p:ph type="subTitle" idx="4294967295"/>
          </p:nvPr>
        </p:nvSpPr>
        <p:spPr>
          <a:xfrm>
            <a:off x="6478305" y="3949000"/>
            <a:ext cx="1683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Neptune is the fourth-largest planet in our Solar System</a:t>
            </a:r>
            <a:endParaRPr sz="1000"/>
          </a:p>
        </p:txBody>
      </p:sp>
      <p:cxnSp>
        <p:nvCxnSpPr>
          <p:cNvPr id="1028" name="Google Shape;1028;p44"/>
          <p:cNvCxnSpPr/>
          <p:nvPr/>
        </p:nvCxnSpPr>
        <p:spPr>
          <a:xfrm rot="10800000">
            <a:off x="4808526" y="1574186"/>
            <a:ext cx="0" cy="324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44"/>
          <p:cNvCxnSpPr/>
          <p:nvPr/>
        </p:nvCxnSpPr>
        <p:spPr>
          <a:xfrm>
            <a:off x="3106308" y="695425"/>
            <a:ext cx="6204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897;p40"/>
          <p:cNvSpPr/>
          <p:nvPr/>
        </p:nvSpPr>
        <p:spPr>
          <a:xfrm>
            <a:off x="199175" y="1264294"/>
            <a:ext cx="693600" cy="6930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915;p40"/>
          <p:cNvSpPr/>
          <p:nvPr/>
        </p:nvSpPr>
        <p:spPr>
          <a:xfrm>
            <a:off x="389450" y="1394719"/>
            <a:ext cx="313040" cy="432150"/>
          </a:xfrm>
          <a:custGeom>
            <a:avLst/>
            <a:gdLst/>
            <a:ahLst/>
            <a:cxnLst/>
            <a:rect l="l" t="t" r="r" b="b"/>
            <a:pathLst>
              <a:path w="151227" h="208768" extrusionOk="0">
                <a:moveTo>
                  <a:pt x="75614" y="37578"/>
                </a:moveTo>
                <a:cubicBezTo>
                  <a:pt x="96588" y="37578"/>
                  <a:pt x="113648" y="54638"/>
                  <a:pt x="113648" y="75613"/>
                </a:cubicBezTo>
                <a:cubicBezTo>
                  <a:pt x="113648" y="96587"/>
                  <a:pt x="96588" y="113648"/>
                  <a:pt x="75614" y="113648"/>
                </a:cubicBezTo>
                <a:cubicBezTo>
                  <a:pt x="54639" y="113648"/>
                  <a:pt x="37579" y="96587"/>
                  <a:pt x="37579" y="75613"/>
                </a:cubicBezTo>
                <a:cubicBezTo>
                  <a:pt x="37579" y="54638"/>
                  <a:pt x="54639" y="37578"/>
                  <a:pt x="75614" y="37578"/>
                </a:cubicBezTo>
                <a:close/>
                <a:moveTo>
                  <a:pt x="75614" y="0"/>
                </a:moveTo>
                <a:cubicBezTo>
                  <a:pt x="33925" y="0"/>
                  <a:pt x="1" y="33925"/>
                  <a:pt x="1" y="75613"/>
                </a:cubicBezTo>
                <a:cubicBezTo>
                  <a:pt x="1" y="127348"/>
                  <a:pt x="67654" y="203287"/>
                  <a:pt x="70557" y="206516"/>
                </a:cubicBezTo>
                <a:cubicBezTo>
                  <a:pt x="71911" y="208017"/>
                  <a:pt x="73762" y="208767"/>
                  <a:pt x="75614" y="208767"/>
                </a:cubicBezTo>
                <a:cubicBezTo>
                  <a:pt x="77465" y="208767"/>
                  <a:pt x="79316" y="208017"/>
                  <a:pt x="80670" y="206516"/>
                </a:cubicBezTo>
                <a:cubicBezTo>
                  <a:pt x="83573" y="203287"/>
                  <a:pt x="151226" y="127348"/>
                  <a:pt x="151226" y="75613"/>
                </a:cubicBezTo>
                <a:cubicBezTo>
                  <a:pt x="151226" y="33925"/>
                  <a:pt x="117302" y="0"/>
                  <a:pt x="756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897;p40"/>
          <p:cNvSpPr/>
          <p:nvPr/>
        </p:nvSpPr>
        <p:spPr>
          <a:xfrm>
            <a:off x="183024" y="2195050"/>
            <a:ext cx="693600" cy="6930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915;p40"/>
          <p:cNvSpPr/>
          <p:nvPr/>
        </p:nvSpPr>
        <p:spPr>
          <a:xfrm>
            <a:off x="373299" y="2325475"/>
            <a:ext cx="313040" cy="432150"/>
          </a:xfrm>
          <a:custGeom>
            <a:avLst/>
            <a:gdLst/>
            <a:ahLst/>
            <a:cxnLst/>
            <a:rect l="l" t="t" r="r" b="b"/>
            <a:pathLst>
              <a:path w="151227" h="208768" extrusionOk="0">
                <a:moveTo>
                  <a:pt x="75614" y="37578"/>
                </a:moveTo>
                <a:cubicBezTo>
                  <a:pt x="96588" y="37578"/>
                  <a:pt x="113648" y="54638"/>
                  <a:pt x="113648" y="75613"/>
                </a:cubicBezTo>
                <a:cubicBezTo>
                  <a:pt x="113648" y="96587"/>
                  <a:pt x="96588" y="113648"/>
                  <a:pt x="75614" y="113648"/>
                </a:cubicBezTo>
                <a:cubicBezTo>
                  <a:pt x="54639" y="113648"/>
                  <a:pt x="37579" y="96587"/>
                  <a:pt x="37579" y="75613"/>
                </a:cubicBezTo>
                <a:cubicBezTo>
                  <a:pt x="37579" y="54638"/>
                  <a:pt x="54639" y="37578"/>
                  <a:pt x="75614" y="37578"/>
                </a:cubicBezTo>
                <a:close/>
                <a:moveTo>
                  <a:pt x="75614" y="0"/>
                </a:moveTo>
                <a:cubicBezTo>
                  <a:pt x="33925" y="0"/>
                  <a:pt x="1" y="33925"/>
                  <a:pt x="1" y="75613"/>
                </a:cubicBezTo>
                <a:cubicBezTo>
                  <a:pt x="1" y="127348"/>
                  <a:pt x="67654" y="203287"/>
                  <a:pt x="70557" y="206516"/>
                </a:cubicBezTo>
                <a:cubicBezTo>
                  <a:pt x="71911" y="208017"/>
                  <a:pt x="73762" y="208767"/>
                  <a:pt x="75614" y="208767"/>
                </a:cubicBezTo>
                <a:cubicBezTo>
                  <a:pt x="77465" y="208767"/>
                  <a:pt x="79316" y="208017"/>
                  <a:pt x="80670" y="206516"/>
                </a:cubicBezTo>
                <a:cubicBezTo>
                  <a:pt x="83573" y="203287"/>
                  <a:pt x="151226" y="127348"/>
                  <a:pt x="151226" y="75613"/>
                </a:cubicBezTo>
                <a:cubicBezTo>
                  <a:pt x="151226" y="33925"/>
                  <a:pt x="117302" y="0"/>
                  <a:pt x="756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897;p40"/>
          <p:cNvSpPr/>
          <p:nvPr/>
        </p:nvSpPr>
        <p:spPr>
          <a:xfrm>
            <a:off x="178182" y="3125806"/>
            <a:ext cx="693600" cy="6930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915;p40"/>
          <p:cNvSpPr/>
          <p:nvPr/>
        </p:nvSpPr>
        <p:spPr>
          <a:xfrm>
            <a:off x="368457" y="3256231"/>
            <a:ext cx="313040" cy="432150"/>
          </a:xfrm>
          <a:custGeom>
            <a:avLst/>
            <a:gdLst/>
            <a:ahLst/>
            <a:cxnLst/>
            <a:rect l="l" t="t" r="r" b="b"/>
            <a:pathLst>
              <a:path w="151227" h="208768" extrusionOk="0">
                <a:moveTo>
                  <a:pt x="75614" y="37578"/>
                </a:moveTo>
                <a:cubicBezTo>
                  <a:pt x="96588" y="37578"/>
                  <a:pt x="113648" y="54638"/>
                  <a:pt x="113648" y="75613"/>
                </a:cubicBezTo>
                <a:cubicBezTo>
                  <a:pt x="113648" y="96587"/>
                  <a:pt x="96588" y="113648"/>
                  <a:pt x="75614" y="113648"/>
                </a:cubicBezTo>
                <a:cubicBezTo>
                  <a:pt x="54639" y="113648"/>
                  <a:pt x="37579" y="96587"/>
                  <a:pt x="37579" y="75613"/>
                </a:cubicBezTo>
                <a:cubicBezTo>
                  <a:pt x="37579" y="54638"/>
                  <a:pt x="54639" y="37578"/>
                  <a:pt x="75614" y="37578"/>
                </a:cubicBezTo>
                <a:close/>
                <a:moveTo>
                  <a:pt x="75614" y="0"/>
                </a:moveTo>
                <a:cubicBezTo>
                  <a:pt x="33925" y="0"/>
                  <a:pt x="1" y="33925"/>
                  <a:pt x="1" y="75613"/>
                </a:cubicBezTo>
                <a:cubicBezTo>
                  <a:pt x="1" y="127348"/>
                  <a:pt x="67654" y="203287"/>
                  <a:pt x="70557" y="206516"/>
                </a:cubicBezTo>
                <a:cubicBezTo>
                  <a:pt x="71911" y="208017"/>
                  <a:pt x="73762" y="208767"/>
                  <a:pt x="75614" y="208767"/>
                </a:cubicBezTo>
                <a:cubicBezTo>
                  <a:pt x="77465" y="208767"/>
                  <a:pt x="79316" y="208017"/>
                  <a:pt x="80670" y="206516"/>
                </a:cubicBezTo>
                <a:cubicBezTo>
                  <a:pt x="83573" y="203287"/>
                  <a:pt x="151226" y="127348"/>
                  <a:pt x="151226" y="75613"/>
                </a:cubicBezTo>
                <a:cubicBezTo>
                  <a:pt x="151226" y="33925"/>
                  <a:pt x="117302" y="0"/>
                  <a:pt x="756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97;p40"/>
          <p:cNvSpPr/>
          <p:nvPr/>
        </p:nvSpPr>
        <p:spPr>
          <a:xfrm>
            <a:off x="178182" y="4054441"/>
            <a:ext cx="693600" cy="6930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15;p40"/>
          <p:cNvSpPr/>
          <p:nvPr/>
        </p:nvSpPr>
        <p:spPr>
          <a:xfrm>
            <a:off x="368457" y="4184866"/>
            <a:ext cx="313040" cy="432150"/>
          </a:xfrm>
          <a:custGeom>
            <a:avLst/>
            <a:gdLst/>
            <a:ahLst/>
            <a:cxnLst/>
            <a:rect l="l" t="t" r="r" b="b"/>
            <a:pathLst>
              <a:path w="151227" h="208768" extrusionOk="0">
                <a:moveTo>
                  <a:pt x="75614" y="37578"/>
                </a:moveTo>
                <a:cubicBezTo>
                  <a:pt x="96588" y="37578"/>
                  <a:pt x="113648" y="54638"/>
                  <a:pt x="113648" y="75613"/>
                </a:cubicBezTo>
                <a:cubicBezTo>
                  <a:pt x="113648" y="96587"/>
                  <a:pt x="96588" y="113648"/>
                  <a:pt x="75614" y="113648"/>
                </a:cubicBezTo>
                <a:cubicBezTo>
                  <a:pt x="54639" y="113648"/>
                  <a:pt x="37579" y="96587"/>
                  <a:pt x="37579" y="75613"/>
                </a:cubicBezTo>
                <a:cubicBezTo>
                  <a:pt x="37579" y="54638"/>
                  <a:pt x="54639" y="37578"/>
                  <a:pt x="75614" y="37578"/>
                </a:cubicBezTo>
                <a:close/>
                <a:moveTo>
                  <a:pt x="75614" y="0"/>
                </a:moveTo>
                <a:cubicBezTo>
                  <a:pt x="33925" y="0"/>
                  <a:pt x="1" y="33925"/>
                  <a:pt x="1" y="75613"/>
                </a:cubicBezTo>
                <a:cubicBezTo>
                  <a:pt x="1" y="127348"/>
                  <a:pt x="67654" y="203287"/>
                  <a:pt x="70557" y="206516"/>
                </a:cubicBezTo>
                <a:cubicBezTo>
                  <a:pt x="71911" y="208017"/>
                  <a:pt x="73762" y="208767"/>
                  <a:pt x="75614" y="208767"/>
                </a:cubicBezTo>
                <a:cubicBezTo>
                  <a:pt x="77465" y="208767"/>
                  <a:pt x="79316" y="208017"/>
                  <a:pt x="80670" y="206516"/>
                </a:cubicBezTo>
                <a:cubicBezTo>
                  <a:pt x="83573" y="203287"/>
                  <a:pt x="151226" y="127348"/>
                  <a:pt x="151226" y="75613"/>
                </a:cubicBezTo>
                <a:cubicBezTo>
                  <a:pt x="151226" y="33925"/>
                  <a:pt x="117302" y="0"/>
                  <a:pt x="756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015;p44"/>
          <p:cNvSpPr txBox="1">
            <a:spLocks/>
          </p:cNvSpPr>
          <p:nvPr/>
        </p:nvSpPr>
        <p:spPr>
          <a:xfrm>
            <a:off x="1491414" y="3949000"/>
            <a:ext cx="2755858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ctr">
              <a:spcAft>
                <a:spcPts val="1600"/>
              </a:spcAft>
              <a:buSzPts val="1100"/>
              <a:buFont typeface="Arial"/>
              <a:buNone/>
            </a:pPr>
            <a:r>
              <a:rPr lang="en-US" sz="1000" dirty="0" smtClean="0"/>
              <a:t>Despite being red, Mars is a cold place. The planet is full of iron oxide dust</a:t>
            </a:r>
            <a:endParaRPr lang="en-US" sz="1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07;p49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MERCI</a:t>
            </a:r>
            <a:endParaRPr dirty="0"/>
          </a:p>
        </p:txBody>
      </p:sp>
      <p:sp>
        <p:nvSpPr>
          <p:cNvPr id="8" name="Google Shape;1108;p49"/>
          <p:cNvSpPr txBox="1">
            <a:spLocks noGrp="1"/>
          </p:cNvSpPr>
          <p:nvPr>
            <p:ph type="subTitle" idx="1"/>
          </p:nvPr>
        </p:nvSpPr>
        <p:spPr>
          <a:xfrm>
            <a:off x="4474449" y="1861775"/>
            <a:ext cx="3859653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 smtClean="0"/>
              <a:t>AU PLAISIR DE REPONDRE A VOS QUESTIONS</a:t>
            </a:r>
            <a:endParaRPr lang="en"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100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HK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HK" sz="1100" dirty="0"/>
          </a:p>
          <a:p>
            <a:pPr marL="0" lvl="0" indent="0" algn="l">
              <a:buSzPts val="1100"/>
            </a:pPr>
            <a:r>
              <a:rPr lang="en-HK" sz="1100" dirty="0"/>
              <a:t> </a:t>
            </a:r>
            <a:r>
              <a:rPr lang="en-HK" sz="1100" dirty="0" smtClean="0"/>
              <a:t>                  </a:t>
            </a:r>
            <a:r>
              <a:rPr lang="en-HK" sz="1100" dirty="0" smtClean="0"/>
              <a:t>https://github.com/PhilippeGe/P3_Philippe_OC</a:t>
            </a:r>
            <a:endParaRPr sz="1100" dirty="0"/>
          </a:p>
        </p:txBody>
      </p:sp>
      <p:sp>
        <p:nvSpPr>
          <p:cNvPr id="9" name="Google Shape;1113;p49"/>
          <p:cNvSpPr/>
          <p:nvPr/>
        </p:nvSpPr>
        <p:spPr>
          <a:xfrm>
            <a:off x="1478333" y="1939554"/>
            <a:ext cx="2243700" cy="22413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11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9625" y="2214878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573" y="2156363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022" y="2058887"/>
            <a:ext cx="834900" cy="1338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109;p49"/>
          <p:cNvCxnSpPr/>
          <p:nvPr/>
        </p:nvCxnSpPr>
        <p:spPr>
          <a:xfrm>
            <a:off x="2322814" y="695425"/>
            <a:ext cx="6825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597" y="2728374"/>
            <a:ext cx="755105" cy="3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 DES MATIERES</a:t>
            </a:r>
            <a:endParaRPr dirty="0"/>
          </a:p>
        </p:txBody>
      </p:sp>
      <p:cxnSp>
        <p:nvCxnSpPr>
          <p:cNvPr id="163" name="Google Shape;163;p25"/>
          <p:cNvCxnSpPr/>
          <p:nvPr/>
        </p:nvCxnSpPr>
        <p:spPr>
          <a:xfrm>
            <a:off x="4275796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25"/>
          <p:cNvSpPr/>
          <p:nvPr/>
        </p:nvSpPr>
        <p:spPr>
          <a:xfrm>
            <a:off x="6753775" y="2437625"/>
            <a:ext cx="2606100" cy="26061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525" y="309450"/>
            <a:ext cx="2983200" cy="45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11499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Objectif</a:t>
            </a:r>
            <a:endParaRPr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1"/>
          </p:nvPr>
        </p:nvSpPr>
        <p:spPr>
          <a:xfrm>
            <a:off x="5688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</a:t>
            </a:r>
            <a:r>
              <a:rPr lang="fr-FR" dirty="0" smtClean="0"/>
              <a:t>é</a:t>
            </a:r>
            <a:r>
              <a:rPr lang="en-HK" dirty="0" err="1" smtClean="0"/>
              <a:t>sentation</a:t>
            </a:r>
            <a:r>
              <a:rPr lang="en-HK" dirty="0" smtClean="0"/>
              <a:t> de la mission</a:t>
            </a:r>
            <a:endParaRPr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4"/>
          </p:nvPr>
        </p:nvSpPr>
        <p:spPr>
          <a:xfrm>
            <a:off x="11499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1" name="Google Shape;171;p25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Analyse et Dashboard</a:t>
            </a:r>
            <a:endParaRPr dirty="0"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6"/>
          </p:nvPr>
        </p:nvSpPr>
        <p:spPr>
          <a:xfrm>
            <a:off x="5688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Utilisation et manipulation interactive des </a:t>
            </a:r>
            <a:r>
              <a:rPr lang="en" dirty="0" smtClean="0"/>
              <a:t>donn</a:t>
            </a:r>
            <a:r>
              <a:rPr lang="fr-FR" dirty="0" smtClean="0"/>
              <a:t>é</a:t>
            </a:r>
            <a:r>
              <a:rPr lang="en-HK" dirty="0" err="1" smtClean="0"/>
              <a:t>es</a:t>
            </a:r>
            <a:endParaRPr dirty="0"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7"/>
          </p:nvPr>
        </p:nvSpPr>
        <p:spPr>
          <a:xfrm>
            <a:off x="33057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4" name="Google Shape;174;p25"/>
          <p:cNvSpPr txBox="1">
            <a:spLocks noGrp="1"/>
          </p:cNvSpPr>
          <p:nvPr>
            <p:ph type="ctrTitle" idx="8"/>
          </p:nvPr>
        </p:nvSpPr>
        <p:spPr>
          <a:xfrm>
            <a:off x="27478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Donn</a:t>
            </a:r>
            <a:r>
              <a:rPr lang="fr-FR" dirty="0" err="1" smtClean="0"/>
              <a:t>ées</a:t>
            </a:r>
            <a:endParaRPr dirty="0"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9"/>
          </p:nvPr>
        </p:nvSpPr>
        <p:spPr>
          <a:xfrm>
            <a:off x="27246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Pr</a:t>
            </a:r>
            <a:r>
              <a:rPr lang="fr-FR" dirty="0" smtClean="0"/>
              <a:t>é</a:t>
            </a:r>
            <a:r>
              <a:rPr lang="en-HK" dirty="0" err="1" smtClean="0"/>
              <a:t>sentation</a:t>
            </a:r>
            <a:r>
              <a:rPr lang="en-HK" dirty="0" smtClean="0"/>
              <a:t> du </a:t>
            </a:r>
            <a:r>
              <a:rPr lang="en-HK" dirty="0" err="1" smtClean="0"/>
              <a:t>jeu</a:t>
            </a:r>
            <a:r>
              <a:rPr lang="en-HK" dirty="0" smtClean="0"/>
              <a:t> de </a:t>
            </a:r>
            <a:r>
              <a:rPr lang="en-HK" dirty="0" err="1" smtClean="0"/>
              <a:t>donn</a:t>
            </a:r>
            <a:r>
              <a:rPr lang="fr-FR" dirty="0" smtClean="0"/>
              <a:t>é</a:t>
            </a:r>
            <a:r>
              <a:rPr lang="en-HK" dirty="0" err="1" smtClean="0"/>
              <a:t>es</a:t>
            </a:r>
            <a:endParaRPr dirty="0"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13"/>
          </p:nvPr>
        </p:nvSpPr>
        <p:spPr>
          <a:xfrm>
            <a:off x="33057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77" name="Google Shape;177;p25"/>
          <p:cNvSpPr txBox="1">
            <a:spLocks noGrp="1"/>
          </p:cNvSpPr>
          <p:nvPr>
            <p:ph type="ctrTitle" idx="14"/>
          </p:nvPr>
        </p:nvSpPr>
        <p:spPr>
          <a:xfrm>
            <a:off x="27478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 idx="16"/>
          </p:nvPr>
        </p:nvSpPr>
        <p:spPr>
          <a:xfrm>
            <a:off x="5470096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17"/>
          </p:nvPr>
        </p:nvSpPr>
        <p:spPr>
          <a:xfrm>
            <a:off x="4912246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Nettoyage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8"/>
          </p:nvPr>
        </p:nvSpPr>
        <p:spPr>
          <a:xfrm>
            <a:off x="4888996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Nettoyage de surface, des aberrations. </a:t>
            </a:r>
            <a:r>
              <a:rPr lang="en-US" dirty="0" smtClean="0"/>
              <a:t>E</a:t>
            </a:r>
            <a:r>
              <a:rPr lang="en" dirty="0" smtClean="0"/>
              <a:t>xports de donn</a:t>
            </a:r>
            <a:r>
              <a:rPr lang="fr-FR" dirty="0" smtClean="0"/>
              <a:t>é</a:t>
            </a:r>
            <a:r>
              <a:rPr lang="en-HK" dirty="0" err="1" smtClean="0"/>
              <a:t>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5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42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4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 build="p"/>
      <p:bldP spid="170" grpId="0"/>
      <p:bldP spid="171" grpId="0"/>
      <p:bldP spid="172" grpId="0" build="p"/>
      <p:bldP spid="173" grpId="0"/>
      <p:bldP spid="174" grpId="0"/>
      <p:bldP spid="175" grpId="0" build="p"/>
      <p:bldP spid="176" grpId="0"/>
      <p:bldP spid="177" grpId="0"/>
      <p:bldP spid="179" grpId="0"/>
      <p:bldP spid="180" grpId="0"/>
      <p:bldP spid="18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4"/>
          <p:cNvSpPr/>
          <p:nvPr/>
        </p:nvSpPr>
        <p:spPr>
          <a:xfrm>
            <a:off x="1268175" y="1299925"/>
            <a:ext cx="7393500" cy="3413400"/>
          </a:xfrm>
          <a:prstGeom prst="rect">
            <a:avLst/>
          </a:prstGeom>
          <a:noFill/>
          <a:ln w="19050" cap="flat" cmpd="sng">
            <a:solidFill>
              <a:srgbClr val="A1C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>
            <a:off x="416698" y="3145899"/>
            <a:ext cx="1751100" cy="17511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sp>
        <p:nvSpPr>
          <p:cNvPr id="704" name="Google Shape;704;p34"/>
          <p:cNvSpPr txBox="1">
            <a:spLocks noGrp="1"/>
          </p:cNvSpPr>
          <p:nvPr>
            <p:ph type="body" idx="1"/>
          </p:nvPr>
        </p:nvSpPr>
        <p:spPr>
          <a:xfrm>
            <a:off x="2588450" y="2038250"/>
            <a:ext cx="27774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Here you can list your competitor’s strengths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Here you can list your competitor’s strengths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Here you can list your competitor’s strengths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Here you can list your competitor’s strengths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Here you can list your competitor’s strengths</a:t>
            </a:r>
            <a:endParaRPr/>
          </a:p>
        </p:txBody>
      </p:sp>
      <p:sp>
        <p:nvSpPr>
          <p:cNvPr id="705" name="Google Shape;705;p34"/>
          <p:cNvSpPr txBox="1">
            <a:spLocks noGrp="1"/>
          </p:cNvSpPr>
          <p:nvPr>
            <p:ph type="body" idx="2"/>
          </p:nvPr>
        </p:nvSpPr>
        <p:spPr>
          <a:xfrm>
            <a:off x="5530745" y="2038250"/>
            <a:ext cx="27774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Here you can list your competitor’s weaknesses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Here you can list your competitor’s weaknesses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Here you can list your competitor’s weaknesses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Here you can list your competitor’s weaknesses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Here you can list your competitor’s weaknesses</a:t>
            </a:r>
            <a:endParaRPr/>
          </a:p>
        </p:txBody>
      </p:sp>
      <p:cxnSp>
        <p:nvCxnSpPr>
          <p:cNvPr id="706" name="Google Shape;706;p34"/>
          <p:cNvCxnSpPr/>
          <p:nvPr/>
        </p:nvCxnSpPr>
        <p:spPr>
          <a:xfrm>
            <a:off x="4470580" y="695425"/>
            <a:ext cx="4678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34"/>
          <p:cNvSpPr txBox="1">
            <a:spLocks noGrp="1"/>
          </p:cNvSpPr>
          <p:nvPr>
            <p:ph type="ctrTitle" idx="3"/>
          </p:nvPr>
        </p:nvSpPr>
        <p:spPr>
          <a:xfrm>
            <a:off x="2768006" y="1566400"/>
            <a:ext cx="2418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708" name="Google Shape;708;p34"/>
          <p:cNvSpPr txBox="1">
            <a:spLocks noGrp="1"/>
          </p:cNvSpPr>
          <p:nvPr>
            <p:ph type="ctrTitle" idx="4"/>
          </p:nvPr>
        </p:nvSpPr>
        <p:spPr>
          <a:xfrm>
            <a:off x="5710306" y="1566400"/>
            <a:ext cx="2418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pic>
        <p:nvPicPr>
          <p:cNvPr id="709" name="Google Shape;7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9512">
            <a:off x="675483" y="1894638"/>
            <a:ext cx="1233514" cy="25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6695">
            <a:off x="739836" y="3733309"/>
            <a:ext cx="1492526" cy="86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99985">
            <a:off x="1161200" y="4149260"/>
            <a:ext cx="778525" cy="64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0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cxnSp>
        <p:nvCxnSpPr>
          <p:cNvPr id="1125" name="Google Shape;1125;p50"/>
          <p:cNvCxnSpPr/>
          <p:nvPr/>
        </p:nvCxnSpPr>
        <p:spPr>
          <a:xfrm>
            <a:off x="4917197" y="695425"/>
            <a:ext cx="4394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6" name="Google Shape;11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57358">
            <a:off x="2820667" y="3627583"/>
            <a:ext cx="401391" cy="51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48" y="1286614"/>
            <a:ext cx="927474" cy="100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601" y="3831183"/>
            <a:ext cx="927476" cy="917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7349" y="1237370"/>
            <a:ext cx="664120" cy="11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7151" y="3792112"/>
            <a:ext cx="1442819" cy="9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2397" y="1337396"/>
            <a:ext cx="927480" cy="90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000" y="2480900"/>
            <a:ext cx="927472" cy="104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34958" y="2560595"/>
            <a:ext cx="927472" cy="89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42436" y="2522454"/>
            <a:ext cx="927474" cy="9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49916" y="2464553"/>
            <a:ext cx="927476" cy="108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6228015" y="2545438"/>
            <a:ext cx="3701722" cy="78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5226" y="3767855"/>
            <a:ext cx="1117351" cy="104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42175" y="3649002"/>
            <a:ext cx="787996" cy="43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42804" y="3908412"/>
            <a:ext cx="664121" cy="7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57399" y="2397988"/>
            <a:ext cx="927478" cy="121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93196" y="1129099"/>
            <a:ext cx="927474" cy="132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5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2569748">
            <a:off x="2103750" y="2072040"/>
            <a:ext cx="927473" cy="1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050801" y="1337396"/>
            <a:ext cx="1218739" cy="90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5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607899" y="3805654"/>
            <a:ext cx="927476" cy="96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931603" y="1291447"/>
            <a:ext cx="927471" cy="99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470197" y="3840981"/>
            <a:ext cx="927476" cy="89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1;p2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262101" y="4372926"/>
            <a:ext cx="1266050" cy="12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4;p2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2852442">
            <a:off x="7971736" y="3466911"/>
            <a:ext cx="1810905" cy="183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5;p2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990519">
            <a:off x="8324175" y="2410452"/>
            <a:ext cx="1399801" cy="13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Objectif</a:t>
            </a:r>
            <a:endParaRPr dirty="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5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179547">
            <a:off x="620007" y="3359634"/>
            <a:ext cx="1810905" cy="18381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OBJECTIF</a:t>
            </a:r>
            <a:endParaRPr dirty="0"/>
          </a:p>
        </p:txBody>
      </p:sp>
      <p:cxnSp>
        <p:nvCxnSpPr>
          <p:cNvPr id="206" name="Google Shape;206;p27"/>
          <p:cNvCxnSpPr/>
          <p:nvPr/>
        </p:nvCxnSpPr>
        <p:spPr>
          <a:xfrm>
            <a:off x="3128272" y="695425"/>
            <a:ext cx="6477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7"/>
          <p:cNvSpPr/>
          <p:nvPr/>
        </p:nvSpPr>
        <p:spPr>
          <a:xfrm>
            <a:off x="-1294869" y="953852"/>
            <a:ext cx="2606100" cy="26061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9760" y="2030172"/>
            <a:ext cx="1935164" cy="243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418292" y="1144578"/>
            <a:ext cx="1925124" cy="24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85" y="1010457"/>
            <a:ext cx="1865655" cy="1052229"/>
          </a:xfrm>
          <a:prstGeom prst="rect">
            <a:avLst/>
          </a:prstGeom>
        </p:spPr>
      </p:pic>
      <p:sp>
        <p:nvSpPr>
          <p:cNvPr id="12" name="Flèche : bas 9">
            <a:extLst>
              <a:ext uri="{FF2B5EF4-FFF2-40B4-BE49-F238E27FC236}">
                <a16:creationId xmlns:a16="http://schemas.microsoft.com/office/drawing/2014/main" id="{FB16BA4C-3C16-4894-A93B-E96F3B96A25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300392">
            <a:off x="3017637" y="2085935"/>
            <a:ext cx="489473" cy="97849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 : bas 10">
            <a:extLst>
              <a:ext uri="{FF2B5EF4-FFF2-40B4-BE49-F238E27FC236}">
                <a16:creationId xmlns:a16="http://schemas.microsoft.com/office/drawing/2014/main" id="{7AA653DD-2FCD-4BDE-9EC3-618DE34327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4531863" y="2545700"/>
            <a:ext cx="489473" cy="25638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Flèche : bas 12">
            <a:extLst>
              <a:ext uri="{FF2B5EF4-FFF2-40B4-BE49-F238E27FC236}">
                <a16:creationId xmlns:a16="http://schemas.microsoft.com/office/drawing/2014/main" id="{2B28580C-ECE3-4373-A81D-FC280690A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7646376">
            <a:off x="5584794" y="2032671"/>
            <a:ext cx="489473" cy="97849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1298" y="3162563"/>
            <a:ext cx="3116700" cy="15063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2" descr="Open Food Facts (Scan de produits) – Applications sur Google Play">
            <a:extLst>
              <a:ext uri="{FF2B5EF4-FFF2-40B4-BE49-F238E27FC236}">
                <a16:creationId xmlns:a16="http://schemas.microsoft.com/office/drawing/2014/main" id="{F8331DBF-62AB-41FC-BC98-15950A47A757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091" y="3110736"/>
            <a:ext cx="1632635" cy="16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usiness report">
            <a:extLst>
              <a:ext uri="{FF2B5EF4-FFF2-40B4-BE49-F238E27FC236}">
                <a16:creationId xmlns:a16="http://schemas.microsoft.com/office/drawing/2014/main" id="{7BB99EDB-F465-4468-A008-0DEB88C341E6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85" y="3034792"/>
            <a:ext cx="1632635" cy="16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LES DONNEES</a:t>
            </a:r>
            <a:endParaRPr dirty="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829677" y="2483878"/>
            <a:ext cx="65852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static.openfoodfacts.org/data/en.openfoodfacts.org.products.csv</a:t>
            </a:r>
            <a:endParaRPr lang="en-US" dirty="0" smtClean="0"/>
          </a:p>
          <a:p>
            <a:endParaRPr lang="en-HK" dirty="0"/>
          </a:p>
          <a:p>
            <a:r>
              <a:rPr lang="en-HK" dirty="0" err="1" smtClean="0"/>
              <a:t>Donn</a:t>
            </a:r>
            <a:r>
              <a:rPr lang="fr-FR" dirty="0" err="1" smtClean="0"/>
              <a:t>ées</a:t>
            </a:r>
            <a:r>
              <a:rPr lang="en-US" dirty="0" smtClean="0"/>
              <a:t> </a:t>
            </a:r>
            <a:r>
              <a:rPr lang="fr-FR" altLang="zh-CN" dirty="0" err="1" smtClean="0"/>
              <a:t>mondi</a:t>
            </a:r>
            <a:r>
              <a:rPr lang="en-HK" altLang="zh-CN" dirty="0" smtClean="0"/>
              <a:t>ales</a:t>
            </a:r>
            <a:r>
              <a:rPr lang="en-HK" dirty="0" smtClean="0"/>
              <a:t>: </a:t>
            </a:r>
            <a:r>
              <a:rPr lang="en-HK" dirty="0">
                <a:hlinkClick r:id="rId11"/>
              </a:rPr>
              <a:t>https://world.openfoodfacts.org</a:t>
            </a:r>
            <a:r>
              <a:rPr lang="en-HK" dirty="0" smtClean="0">
                <a:hlinkClick r:id="rId11"/>
              </a:rPr>
              <a:t>/</a:t>
            </a:r>
            <a:endParaRPr lang="en-HK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PRESENTATION DU JEU DE DONNEES</a:t>
            </a:r>
            <a:endParaRPr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1"/>
          </p:nvPr>
        </p:nvSpPr>
        <p:spPr>
          <a:xfrm>
            <a:off x="1553192" y="1250250"/>
            <a:ext cx="415635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b="1" dirty="0" smtClean="0">
                <a:latin typeface="Abril Fatface"/>
              </a:rPr>
              <a:t>Le </a:t>
            </a:r>
            <a:r>
              <a:rPr lang="en-HK" b="1" dirty="0" err="1" smtClean="0">
                <a:latin typeface="Abril Fatface"/>
              </a:rPr>
              <a:t>jeu</a:t>
            </a:r>
            <a:r>
              <a:rPr lang="en-HK" b="1" dirty="0" smtClean="0">
                <a:latin typeface="Abril Fatface"/>
              </a:rPr>
              <a:t> de </a:t>
            </a:r>
            <a:r>
              <a:rPr lang="en-HK" b="1" dirty="0" err="1" smtClean="0">
                <a:latin typeface="Abril Fatface"/>
              </a:rPr>
              <a:t>donn</a:t>
            </a:r>
            <a:r>
              <a:rPr lang="fr-FR" b="1" dirty="0" smtClean="0">
                <a:latin typeface="Abril Fatface"/>
              </a:rPr>
              <a:t>é</a:t>
            </a:r>
            <a:r>
              <a:rPr lang="en-HK" b="1" dirty="0" err="1" smtClean="0">
                <a:latin typeface="Abril Fatface"/>
              </a:rPr>
              <a:t>es</a:t>
            </a:r>
            <a:r>
              <a:rPr lang="en-HK" b="1" dirty="0" smtClean="0">
                <a:latin typeface="Abril Fatface"/>
              </a:rPr>
              <a:t> source </a:t>
            </a:r>
            <a:r>
              <a:rPr lang="en-HK" b="1" dirty="0" err="1" smtClean="0">
                <a:latin typeface="Abril Fatface"/>
              </a:rPr>
              <a:t>comprends</a:t>
            </a:r>
            <a:r>
              <a:rPr lang="en-HK" b="1" dirty="0" smtClean="0">
                <a:latin typeface="Abril Fatface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smtClean="0"/>
              <a:t> 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1 838 610 </a:t>
            </a:r>
            <a:r>
              <a:rPr lang="en-HK" sz="2000" b="1" dirty="0" err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Lignes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(</a:t>
            </a:r>
            <a:r>
              <a:rPr lang="en-HK" sz="2000" b="1" dirty="0" err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produits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186 </a:t>
            </a:r>
            <a:r>
              <a:rPr lang="en-HK" sz="2000" b="1" dirty="0" err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colonnes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(</a:t>
            </a:r>
            <a:r>
              <a:rPr lang="en-HK" sz="2000" b="1" dirty="0" err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attributs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)</a:t>
            </a:r>
            <a:endParaRPr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  <p:cxnSp>
        <p:nvCxnSpPr>
          <p:cNvPr id="219" name="Google Shape;219;p28"/>
          <p:cNvCxnSpPr/>
          <p:nvPr/>
        </p:nvCxnSpPr>
        <p:spPr>
          <a:xfrm>
            <a:off x="5907268" y="716778"/>
            <a:ext cx="3356002" cy="28657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299" y="2542779"/>
            <a:ext cx="2690125" cy="24987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395" y="2542779"/>
            <a:ext cx="1047750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PRESENTATION DU JEU DE DONNEES</a:t>
            </a:r>
            <a:endParaRPr dirty="0"/>
          </a:p>
        </p:txBody>
      </p:sp>
      <p:cxnSp>
        <p:nvCxnSpPr>
          <p:cNvPr id="219" name="Google Shape;219;p28"/>
          <p:cNvCxnSpPr/>
          <p:nvPr/>
        </p:nvCxnSpPr>
        <p:spPr>
          <a:xfrm>
            <a:off x="5907268" y="716778"/>
            <a:ext cx="3356002" cy="28657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71775" y="4625086"/>
            <a:ext cx="2438400" cy="520575"/>
          </a:xfrm>
        </p:spPr>
        <p:txBody>
          <a:bodyPr/>
          <a:lstStyle/>
          <a:p>
            <a:r>
              <a:rPr lang="en-HK" dirty="0" smtClean="0"/>
              <a:t>Un </a:t>
            </a:r>
            <a:r>
              <a:rPr lang="en-HK" dirty="0" err="1" smtClean="0"/>
              <a:t>jeu</a:t>
            </a:r>
            <a:r>
              <a:rPr lang="en-HK" dirty="0" smtClean="0"/>
              <a:t> de </a:t>
            </a:r>
            <a:r>
              <a:rPr lang="en-HK" dirty="0" err="1" smtClean="0"/>
              <a:t>donn</a:t>
            </a:r>
            <a:r>
              <a:rPr lang="fr-FR" dirty="0" smtClean="0"/>
              <a:t>é</a:t>
            </a:r>
            <a:r>
              <a:rPr lang="en-HK" dirty="0" err="1" smtClean="0"/>
              <a:t>es</a:t>
            </a:r>
            <a:r>
              <a:rPr lang="en-HK" dirty="0" smtClean="0"/>
              <a:t> </a:t>
            </a:r>
            <a:r>
              <a:rPr lang="en-HK" dirty="0" err="1" smtClean="0"/>
              <a:t>tres</a:t>
            </a:r>
            <a:r>
              <a:rPr lang="en-HK" dirty="0" smtClean="0"/>
              <a:t> </a:t>
            </a:r>
            <a:r>
              <a:rPr lang="en-HK" dirty="0" err="1" smtClean="0"/>
              <a:t>incomplet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892049"/>
            <a:ext cx="5672207" cy="37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9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 NETTOYAGE DES DONNEES</a:t>
            </a:r>
            <a:endParaRPr dirty="0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1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779234" y="-336621"/>
            <a:ext cx="2879400" cy="28794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96174">
            <a:off x="6630943" y="158408"/>
            <a:ext cx="2322049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49" y="1153526"/>
            <a:ext cx="1081251" cy="16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110399" y="367438"/>
            <a:ext cx="671902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RESULTAT D’UN NETTOYAGE DE SURFACE</a:t>
            </a:r>
            <a:endParaRPr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1"/>
          </p:nvPr>
        </p:nvSpPr>
        <p:spPr>
          <a:xfrm>
            <a:off x="3241972" y="3059796"/>
            <a:ext cx="4047508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b="1" dirty="0" err="1" smtClean="0">
                <a:latin typeface="Abril Fatface"/>
              </a:rPr>
              <a:t>Retrait</a:t>
            </a:r>
            <a:r>
              <a:rPr lang="en-HK" b="1" dirty="0" smtClean="0">
                <a:latin typeface="Abril Fatface"/>
              </a:rPr>
              <a:t> de: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/>
            <a:r>
              <a:rPr lang="en-HK" sz="2000" b="1" dirty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 78 </a:t>
            </a:r>
            <a:r>
              <a:rPr lang="en-HK" sz="2000" b="1" dirty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753 </a:t>
            </a:r>
            <a:r>
              <a:rPr lang="en-HK" sz="2000" b="1" dirty="0" err="1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Lignes</a:t>
            </a:r>
            <a:endParaRPr lang="en-HK" sz="2000" b="1" dirty="0" smtClean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  <a:p>
            <a:pPr marL="0" lvl="0" indent="0"/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  </a:t>
            </a:r>
          </a:p>
          <a:p>
            <a:pPr marL="0" lvl="0" indent="0"/>
            <a:r>
              <a:rPr lang="en-HK" sz="2000" b="1" dirty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</a:t>
            </a:r>
            <a:r>
              <a:rPr lang="en-HK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 129 </a:t>
            </a:r>
            <a:r>
              <a:rPr lang="en-HK" sz="2000" b="1" dirty="0" err="1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colonnes</a:t>
            </a:r>
            <a:endParaRPr lang="en-HK" sz="2000" b="1" dirty="0" smtClean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  <p:cxnSp>
        <p:nvCxnSpPr>
          <p:cNvPr id="219" name="Google Shape;219;p28"/>
          <p:cNvCxnSpPr/>
          <p:nvPr/>
        </p:nvCxnSpPr>
        <p:spPr>
          <a:xfrm>
            <a:off x="6839504" y="682598"/>
            <a:ext cx="3356002" cy="28657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1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499" y="3162300"/>
            <a:ext cx="1062626" cy="1403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8;p28"/>
          <p:cNvSpPr txBox="1">
            <a:spLocks/>
          </p:cNvSpPr>
          <p:nvPr/>
        </p:nvSpPr>
        <p:spPr>
          <a:xfrm>
            <a:off x="1946572" y="1333522"/>
            <a:ext cx="4047508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xygen Light"/>
              <a:buNone/>
              <a:defRPr sz="11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/>
            <a:r>
              <a:rPr lang="fr-FR" b="1" dirty="0" smtClean="0">
                <a:latin typeface="Abril Fatface"/>
              </a:rPr>
              <a:t>Ce premier nettoyage réduit les données à: 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dirty="0" smtClean="0"/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1 759 857 Lignes (produits)</a:t>
            </a:r>
          </a:p>
          <a:p>
            <a:pPr marL="0" indent="0"/>
            <a:endParaRPr lang="fr-FR" dirty="0" smtClean="0"/>
          </a:p>
          <a:p>
            <a:pPr marL="0" indent="0"/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bril Fatface"/>
              </a:rPr>
              <a:t> 57 colonnes 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bril Fatface"/>
            </a:endParaRPr>
          </a:p>
        </p:txBody>
      </p:sp>
    </p:spTree>
    <p:extLst>
      <p:ext uri="{BB962C8B-B14F-4D97-AF65-F5344CB8AC3E}">
        <p14:creationId xmlns:p14="http://schemas.microsoft.com/office/powerpoint/2010/main" val="92665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uiExpand="1" build="p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heme/theme1.xml><?xml version="1.0" encoding="utf-8"?>
<a:theme xmlns:a="http://schemas.openxmlformats.org/drawingml/2006/main" name="FOOD DA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1C448"/>
      </a:accent1>
      <a:accent2>
        <a:srgbClr val="657C2B"/>
      </a:accent2>
      <a:accent3>
        <a:srgbClr val="DFEBC0"/>
      </a:accent3>
      <a:accent4>
        <a:srgbClr val="F7D1D1"/>
      </a:accent4>
      <a:accent5>
        <a:srgbClr val="F9E2E2"/>
      </a:accent5>
      <a:accent6>
        <a:srgbClr val="D24141"/>
      </a:accent6>
      <a:hlink>
        <a:srgbClr val="A1C4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1140</Words>
  <Application>Microsoft Office PowerPoint</Application>
  <PresentationFormat>On-screen Show (16:9)</PresentationFormat>
  <Paragraphs>147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Abril Fatface</vt:lpstr>
      <vt:lpstr>Arial Unicode MS</vt:lpstr>
      <vt:lpstr>Menlo</vt:lpstr>
      <vt:lpstr>Oxygen Light</vt:lpstr>
      <vt:lpstr>Arial</vt:lpstr>
      <vt:lpstr>FOOD DAY</vt:lpstr>
      <vt:lpstr>OPEN FOOD FACTS</vt:lpstr>
      <vt:lpstr>TABLE DES MATIERES</vt:lpstr>
      <vt:lpstr>Objectif</vt:lpstr>
      <vt:lpstr>OBJECTIF</vt:lpstr>
      <vt:lpstr>LES DONNEES</vt:lpstr>
      <vt:lpstr>PRESENTATION DU JEU DE DONNEES</vt:lpstr>
      <vt:lpstr>PRESENTATION DU JEU DE DONNEES</vt:lpstr>
      <vt:lpstr>LE NETTOYAGE DES DONNEES</vt:lpstr>
      <vt:lpstr>RESULTAT D’UN NETTOYAGE DE SURFACE</vt:lpstr>
      <vt:lpstr>PRODUITS VENDUS EN FRANCE</vt:lpstr>
      <vt:lpstr>Retrait de lignes par rapport aux informations métier</vt:lpstr>
      <vt:lpstr>Choix d’un sous ensemble pour l’analyse</vt:lpstr>
      <vt:lpstr>Fin du nettoyage, interpolation, export</vt:lpstr>
      <vt:lpstr>ANALYSE ET DASHBOARD</vt:lpstr>
      <vt:lpstr>Analyse univariée </vt:lpstr>
      <vt:lpstr>Mise en oeuvre de l’interactivité</vt:lpstr>
      <vt:lpstr>CONCLUSION</vt:lpstr>
      <vt:lpstr>CONCLUSIONS</vt:lpstr>
      <vt:lpstr>MERCI</vt:lpstr>
      <vt:lpstr>COMPETITOR ANALYSIS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FOOD FACTS</dc:title>
  <dc:creator>Pgerard</dc:creator>
  <cp:lastModifiedBy>Pgerard</cp:lastModifiedBy>
  <cp:revision>85</cp:revision>
  <dcterms:modified xsi:type="dcterms:W3CDTF">2021-07-05T21:53:01Z</dcterms:modified>
</cp:coreProperties>
</file>